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  <p:sldId id="334" r:id="rId3"/>
    <p:sldId id="332" r:id="rId4"/>
    <p:sldId id="337" r:id="rId5"/>
    <p:sldId id="343" r:id="rId6"/>
    <p:sldId id="380" r:id="rId7"/>
    <p:sldId id="339" r:id="rId8"/>
    <p:sldId id="341" r:id="rId9"/>
    <p:sldId id="344" r:id="rId10"/>
    <p:sldId id="383" r:id="rId11"/>
    <p:sldId id="384" r:id="rId12"/>
    <p:sldId id="385" r:id="rId13"/>
    <p:sldId id="386" r:id="rId14"/>
    <p:sldId id="387" r:id="rId15"/>
    <p:sldId id="352" r:id="rId16"/>
    <p:sldId id="388" r:id="rId17"/>
    <p:sldId id="390" r:id="rId18"/>
    <p:sldId id="391" r:id="rId19"/>
    <p:sldId id="389" r:id="rId20"/>
    <p:sldId id="393" r:id="rId21"/>
    <p:sldId id="394" r:id="rId22"/>
    <p:sldId id="392" r:id="rId23"/>
    <p:sldId id="377" r:id="rId24"/>
    <p:sldId id="378" r:id="rId25"/>
    <p:sldId id="358" r:id="rId26"/>
    <p:sldId id="395" r:id="rId27"/>
    <p:sldId id="359" r:id="rId28"/>
    <p:sldId id="360" r:id="rId29"/>
    <p:sldId id="396" r:id="rId30"/>
    <p:sldId id="361" r:id="rId31"/>
    <p:sldId id="362" r:id="rId32"/>
    <p:sldId id="363" r:id="rId33"/>
    <p:sldId id="397" r:id="rId34"/>
    <p:sldId id="400" r:id="rId35"/>
    <p:sldId id="399" r:id="rId36"/>
    <p:sldId id="353" r:id="rId37"/>
    <p:sldId id="331" r:id="rId3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5AB00"/>
    <a:srgbClr val="A97E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6415" autoAdjust="0"/>
    <p:restoredTop sz="94757"/>
  </p:normalViewPr>
  <p:slideViewPr>
    <p:cSldViewPr snapToGrid="0" snapToObjects="1">
      <p:cViewPr varScale="1">
        <p:scale>
          <a:sx n="40" d="100"/>
          <a:sy n="40" d="100"/>
        </p:scale>
        <p:origin x="36" y="81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3A22B7-7CE6-1E49-8833-30E3D46E282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EE6C039-70EA-B840-BB4F-9CC97CE36F6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83EEF7D-7C56-CD47-95BA-105EBCB934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1BBAA-25F7-2245-AF17-D370482E983E}" type="datetimeFigureOut">
              <a:rPr lang="en-US" smtClean="0"/>
              <a:pPr/>
              <a:t>8/9/2025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E83B43-18B5-CD4B-B8FD-0B7AE74B09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8BF9CDD-7DDF-C14D-9876-AF08CD6E64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C1A81-A4B9-0F4A-B24E-8ABCA579F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73091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0B4221-F813-FA43-A842-AF7B1F2950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26F0DC9-723A-FB49-8268-8CDDB84E660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66D781F-A790-0D4C-AA66-2DBBCBA4D4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1BBAA-25F7-2245-AF17-D370482E983E}" type="datetimeFigureOut">
              <a:rPr lang="en-US" smtClean="0"/>
              <a:pPr/>
              <a:t>8/9/2025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6BD9EB-BAC3-AB4B-918C-F5E176637E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2D4B0E-A488-C647-886E-A0232C880D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C1A81-A4B9-0F4A-B24E-8ABCA579F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62521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68BF69C-1E4C-D94B-9994-3AE7A8A406F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3EE4607-20E3-B340-9AD9-19D380E95D4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FF87B7F-60A5-B24A-A9E0-84857F5349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1BBAA-25F7-2245-AF17-D370482E983E}" type="datetimeFigureOut">
              <a:rPr lang="en-US" smtClean="0"/>
              <a:pPr/>
              <a:t>8/9/2025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8EDABEC-CFA3-824C-A467-B3ED1BEC01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3C923F0-0D25-2D48-AB60-DD5EB94B4F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C1A81-A4B9-0F4A-B24E-8ABCA579F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70386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278BFE-9DE7-E948-BD0A-92501DABBD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6F398B-B77F-C349-92FA-D977D5AC63A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348B1B1-68D9-8049-BEA3-261554E332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1BBAA-25F7-2245-AF17-D370482E983E}" type="datetimeFigureOut">
              <a:rPr lang="en-US" smtClean="0"/>
              <a:pPr/>
              <a:t>8/9/2025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B02B56-F1D2-7742-B9E4-381AF16E50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4270B4-0B91-5946-8F15-C729918693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C1A81-A4B9-0F4A-B24E-8ABCA579F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74487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C1B9B5-3922-BE4D-AC84-2A029B2C28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430141B-CCB8-E348-B5E7-C13C32D21A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B6C8E2-8755-4542-A62F-F24937E578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1BBAA-25F7-2245-AF17-D370482E983E}" type="datetimeFigureOut">
              <a:rPr lang="en-US" smtClean="0"/>
              <a:pPr/>
              <a:t>8/9/2025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34B0CF-83D6-8A4A-A350-A459D8678C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9836A1B-4D8A-0749-97F1-E0BC04FDAB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C1A81-A4B9-0F4A-B24E-8ABCA579F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8314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B8726F-C6AC-E647-A265-22FC92E6FF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D5562E-DF73-2C42-AE62-CA043BBCF4E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D0F9F6D-BC5F-6E4D-9F18-FC98CBB2F2E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73AA843-1D4A-E347-81B1-B2E34AF396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1BBAA-25F7-2245-AF17-D370482E983E}" type="datetimeFigureOut">
              <a:rPr lang="en-US" smtClean="0"/>
              <a:pPr/>
              <a:t>8/9/2025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1EBCC6F-242E-224F-878C-C9F24D3874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F1CB981-C781-9B42-8F9E-190B62360A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C1A81-A4B9-0F4A-B24E-8ABCA579F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05452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19584A-B0E4-2B44-9C3F-5BFFFDE415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AC19A44-A7C9-9846-B99E-B1F21F6AF2B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A494CCA-E840-F24A-A0AE-8AD71115FA6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C5C73F9-43C5-CC46-A791-1588A1EAC14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C9224ED-3C27-074D-A03D-F7221D194BB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4E7A0A7-756A-B048-BFE8-DF67823C29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1BBAA-25F7-2245-AF17-D370482E983E}" type="datetimeFigureOut">
              <a:rPr lang="en-US" smtClean="0"/>
              <a:pPr/>
              <a:t>8/9/2025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E0EC0C2-59DD-7F42-A282-8FCE4A9E00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C2AA31F-0DCE-0F4C-8DBA-0D653DE4B5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C1A81-A4B9-0F4A-B24E-8ABCA579F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77451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E5BDAE-0B65-F94A-AEB5-214D6E3F87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66A342D-3CD8-5243-9971-9DA8401BE0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1BBAA-25F7-2245-AF17-D370482E983E}" type="datetimeFigureOut">
              <a:rPr lang="en-US" smtClean="0"/>
              <a:pPr/>
              <a:t>8/9/2025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89BEE1C-969A-4947-BA7A-6604F8F816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0F956CD-CC77-E746-AD62-A6ACCD2A7D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C1A81-A4B9-0F4A-B24E-8ABCA579F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02015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A6747CD-4AF5-114E-A63B-27C61F9D7B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1BBAA-25F7-2245-AF17-D370482E983E}" type="datetimeFigureOut">
              <a:rPr lang="en-US" smtClean="0"/>
              <a:pPr/>
              <a:t>8/9/2025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EA78FEC-BBA7-D64F-8DEA-E8AF021BAC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E6BD45C-0246-3945-90B3-D46D9B8782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C1A81-A4B9-0F4A-B24E-8ABCA579F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54438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F9DA5D-F688-7B46-9AD2-21D1759730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4B7016-B857-B94B-B6A5-AB5D2613A1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FE59684-8EBE-CE4D-9B3A-11E3089A6F1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8BD8BB4-EF7E-2A4F-AF0E-4992ECD2D6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1BBAA-25F7-2245-AF17-D370482E983E}" type="datetimeFigureOut">
              <a:rPr lang="en-US" smtClean="0"/>
              <a:pPr/>
              <a:t>8/9/2025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AF58377-7D65-6745-9029-9493729BFC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F25F0ED-B0B9-5545-9E89-69950C7BDF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C1A81-A4B9-0F4A-B24E-8ABCA579F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16853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E2C5CD-FBE1-D248-B40C-D603E0F096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EE5D4F2-05A1-554A-8A3E-5C03C4295C8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BABDBEB-6E17-4942-90D3-20C9EBEC74E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1C71A0F-E92B-6441-A791-A5719B20DE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1BBAA-25F7-2245-AF17-D370482E983E}" type="datetimeFigureOut">
              <a:rPr lang="en-US" smtClean="0"/>
              <a:pPr/>
              <a:t>8/9/2025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2179708-96E4-F045-B118-25BD269FC1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9B340F3-C273-FB4F-A62B-A9C660D51F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C1A81-A4B9-0F4A-B24E-8ABCA579F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2176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9A22D89-AA06-D44F-8FE7-AC686B059E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2A2ACDE-C340-F44C-BE36-3AE160FE29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EC75AD5-C7E4-2246-A2BF-96D0DDA001B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E1BBAA-25F7-2245-AF17-D370482E983E}" type="datetimeFigureOut">
              <a:rPr lang="en-US" smtClean="0"/>
              <a:pPr/>
              <a:t>8/9/2025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9BFB6DC-7556-144F-9D9B-5815B2D1160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C27F645-D76E-7647-81F0-F7B7BA74B75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CC1A81-A4B9-0F4A-B24E-8ABCA579F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17373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7EC770-1BD7-FD43-A789-E0E7E843F7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547E03-B540-DC42-BE4F-16CCA4B743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53331"/>
            <a:ext cx="10515600" cy="4351338"/>
          </a:xfrm>
        </p:spPr>
        <p:txBody>
          <a:bodyPr>
            <a:normAutofit/>
          </a:bodyPr>
          <a:lstStyle/>
          <a:p>
            <a:pPr marL="0" algn="ctr">
              <a:buNone/>
            </a:pPr>
            <a:r>
              <a:rPr lang="en-US" sz="4000" b="1" dirty="0">
                <a:solidFill>
                  <a:schemeClr val="bg1"/>
                </a:solidFill>
                <a:latin typeface="Avenir Next" panose="020B0503020202020204" pitchFamily="34" charset="0"/>
              </a:rPr>
              <a:t>10 TRUTHS </a:t>
            </a:r>
          </a:p>
          <a:p>
            <a:pPr marL="0" algn="ctr">
              <a:buNone/>
            </a:pPr>
            <a:r>
              <a:rPr lang="en-US" sz="4000" b="1" i="1" dirty="0">
                <a:solidFill>
                  <a:schemeClr val="bg1"/>
                </a:solidFill>
                <a:latin typeface="Avenir Next" panose="020B0503020202020204" pitchFamily="34" charset="0"/>
              </a:rPr>
              <a:t>EVERY</a:t>
            </a:r>
            <a:r>
              <a:rPr lang="en-US" sz="4000" b="1" dirty="0">
                <a:solidFill>
                  <a:schemeClr val="bg1"/>
                </a:solidFill>
                <a:latin typeface="Avenir Next" panose="020B0503020202020204" pitchFamily="34" charset="0"/>
              </a:rPr>
              <a:t> </a:t>
            </a:r>
          </a:p>
          <a:p>
            <a:pPr marL="0" algn="ctr">
              <a:buNone/>
            </a:pPr>
            <a:r>
              <a:rPr lang="en-US" sz="4000" b="1" dirty="0">
                <a:solidFill>
                  <a:schemeClr val="bg1"/>
                </a:solidFill>
                <a:latin typeface="Avenir Next" panose="020B0503020202020204" pitchFamily="34" charset="0"/>
              </a:rPr>
              <a:t>CHRISTIAN </a:t>
            </a:r>
          </a:p>
          <a:p>
            <a:pPr marL="0" algn="ctr">
              <a:buNone/>
            </a:pPr>
            <a:r>
              <a:rPr lang="en-US" sz="4000" i="1" dirty="0">
                <a:solidFill>
                  <a:schemeClr val="bg1"/>
                </a:solidFill>
                <a:latin typeface="Avenir Next" panose="020B0503020202020204" pitchFamily="34" charset="0"/>
              </a:rPr>
              <a:t>SHOULD KNOW</a:t>
            </a:r>
            <a:endParaRPr lang="en-US" sz="4000" b="1" i="1" dirty="0">
              <a:solidFill>
                <a:schemeClr val="bg1"/>
              </a:solidFill>
              <a:latin typeface="Avenir Next" panose="020B0503020202020204" pitchFamily="34" charset="0"/>
            </a:endParaRPr>
          </a:p>
          <a:p>
            <a:pPr marL="0" algn="ctr">
              <a:buNone/>
            </a:pPr>
            <a:endParaRPr lang="en-US" sz="4000" dirty="0">
              <a:solidFill>
                <a:schemeClr val="bg1"/>
              </a:solidFill>
              <a:latin typeface="Avenir Next" panose="020B0503020202020204" pitchFamily="34" charset="0"/>
            </a:endParaRPr>
          </a:p>
          <a:p>
            <a:pPr marL="0" algn="ctr">
              <a:buNone/>
            </a:pPr>
            <a:r>
              <a:rPr lang="en-US" sz="4000" dirty="0">
                <a:solidFill>
                  <a:schemeClr val="bg1"/>
                </a:solidFill>
                <a:latin typeface="Avenir Next" panose="020B0503020202020204" pitchFamily="34" charset="0"/>
              </a:rPr>
              <a:t>Peter Atwell</a:t>
            </a:r>
          </a:p>
        </p:txBody>
      </p:sp>
    </p:spTree>
    <p:extLst>
      <p:ext uri="{BB962C8B-B14F-4D97-AF65-F5344CB8AC3E}">
        <p14:creationId xmlns:p14="http://schemas.microsoft.com/office/powerpoint/2010/main" val="75577189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64ABD62-301C-3623-1ECC-9023611C152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96FDD9-BB0C-0975-F838-C55DC57DFA7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2"/>
            <a:ext cx="9144000" cy="3802063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1 Corinthians 3:16–17</a:t>
            </a:r>
            <a:br>
              <a:rPr lang="en-US" dirty="0">
                <a:solidFill>
                  <a:schemeClr val="bg1"/>
                </a:solidFill>
              </a:rPr>
            </a:br>
            <a:r>
              <a:rPr lang="en-US" dirty="0">
                <a:solidFill>
                  <a:schemeClr val="bg1"/>
                </a:solidFill>
              </a:rPr>
              <a:t>The universal church is a </a:t>
            </a:r>
            <a:r>
              <a:rPr lang="en-US" i="1" u="sng" dirty="0">
                <a:solidFill>
                  <a:schemeClr val="bg1"/>
                </a:solidFill>
              </a:rPr>
              <a:t>__TEMPLE__</a:t>
            </a:r>
          </a:p>
        </p:txBody>
      </p:sp>
    </p:spTree>
    <p:extLst>
      <p:ext uri="{BB962C8B-B14F-4D97-AF65-F5344CB8AC3E}">
        <p14:creationId xmlns:p14="http://schemas.microsoft.com/office/powerpoint/2010/main" val="54335982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7B044BD-BB03-F105-03BF-6310D1071D6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EAF9BF-9266-A886-9522-7FF311C314D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2"/>
            <a:ext cx="9144000" cy="3802063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1 Peter 2:9</a:t>
            </a:r>
            <a:br>
              <a:rPr lang="en-US" dirty="0">
                <a:solidFill>
                  <a:schemeClr val="bg1"/>
                </a:solidFill>
              </a:rPr>
            </a:br>
            <a:r>
              <a:rPr lang="en-US" dirty="0">
                <a:solidFill>
                  <a:schemeClr val="bg1"/>
                </a:solidFill>
              </a:rPr>
              <a:t>The universal church is a </a:t>
            </a:r>
            <a:r>
              <a:rPr lang="en-US" i="1" u="sng" dirty="0">
                <a:solidFill>
                  <a:schemeClr val="bg1"/>
                </a:solidFill>
              </a:rPr>
              <a:t>__PRIESTHOOD__</a:t>
            </a:r>
          </a:p>
        </p:txBody>
      </p:sp>
    </p:spTree>
    <p:extLst>
      <p:ext uri="{BB962C8B-B14F-4D97-AF65-F5344CB8AC3E}">
        <p14:creationId xmlns:p14="http://schemas.microsoft.com/office/powerpoint/2010/main" val="258686127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B3C4E7B-4B45-BFCF-A2D7-31341A6E28D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BE121C-F6EB-42D7-30CD-302D6D45A86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2"/>
            <a:ext cx="9144000" cy="3802063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1 Peter 2:11–12</a:t>
            </a:r>
            <a:br>
              <a:rPr lang="en-US" dirty="0">
                <a:solidFill>
                  <a:schemeClr val="bg1"/>
                </a:solidFill>
              </a:rPr>
            </a:br>
            <a:r>
              <a:rPr lang="en-US" dirty="0">
                <a:solidFill>
                  <a:schemeClr val="bg1"/>
                </a:solidFill>
              </a:rPr>
              <a:t>The universal church is a </a:t>
            </a:r>
            <a:r>
              <a:rPr lang="en-US" i="1" u="sng" dirty="0">
                <a:solidFill>
                  <a:schemeClr val="bg1"/>
                </a:solidFill>
              </a:rPr>
              <a:t>__STRANGER__</a:t>
            </a:r>
          </a:p>
        </p:txBody>
      </p:sp>
    </p:spTree>
    <p:extLst>
      <p:ext uri="{BB962C8B-B14F-4D97-AF65-F5344CB8AC3E}">
        <p14:creationId xmlns:p14="http://schemas.microsoft.com/office/powerpoint/2010/main" val="276074718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62B52FA-9BC8-9899-D8AB-8884D8795F3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E39DE4-B154-C6A3-7C1B-2E3B65C4708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2"/>
            <a:ext cx="9144000" cy="3802063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1 Corinthians 12:12–14</a:t>
            </a:r>
            <a:br>
              <a:rPr lang="en-US" dirty="0">
                <a:solidFill>
                  <a:schemeClr val="bg1"/>
                </a:solidFill>
              </a:rPr>
            </a:br>
            <a:r>
              <a:rPr lang="en-US" dirty="0">
                <a:solidFill>
                  <a:schemeClr val="bg1"/>
                </a:solidFill>
              </a:rPr>
              <a:t>The universal church is a </a:t>
            </a:r>
            <a:r>
              <a:rPr lang="en-US" i="1" u="sng" dirty="0">
                <a:solidFill>
                  <a:schemeClr val="bg1"/>
                </a:solidFill>
              </a:rPr>
              <a:t>__BODY__</a:t>
            </a:r>
          </a:p>
        </p:txBody>
      </p:sp>
    </p:spTree>
    <p:extLst>
      <p:ext uri="{BB962C8B-B14F-4D97-AF65-F5344CB8AC3E}">
        <p14:creationId xmlns:p14="http://schemas.microsoft.com/office/powerpoint/2010/main" val="60676432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EE144AB-CEFE-5B81-AF3F-914E2C3DA3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67F7E7-AF8B-4537-3221-9CACBD705E2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2"/>
            <a:ext cx="9144000" cy="3802063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Ephesians 5:25–27</a:t>
            </a:r>
            <a:br>
              <a:rPr lang="en-US" dirty="0">
                <a:solidFill>
                  <a:schemeClr val="bg1"/>
                </a:solidFill>
              </a:rPr>
            </a:br>
            <a:r>
              <a:rPr lang="en-US" dirty="0">
                <a:solidFill>
                  <a:schemeClr val="bg1"/>
                </a:solidFill>
              </a:rPr>
              <a:t>The universal church is a </a:t>
            </a:r>
            <a:r>
              <a:rPr lang="en-US" i="1" u="sng" dirty="0">
                <a:solidFill>
                  <a:schemeClr val="bg1"/>
                </a:solidFill>
              </a:rPr>
              <a:t>__BRIDE__</a:t>
            </a:r>
          </a:p>
        </p:txBody>
      </p:sp>
    </p:spTree>
    <p:extLst>
      <p:ext uri="{BB962C8B-B14F-4D97-AF65-F5344CB8AC3E}">
        <p14:creationId xmlns:p14="http://schemas.microsoft.com/office/powerpoint/2010/main" val="399720725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3376137-CD8E-6411-B906-1A9DA4FA5A2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47B567-1AA3-37DA-FAFF-30C3074282A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A58C4AF-F47D-00C7-37E5-C01CA60A6EF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804562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FCF380D-3B42-EA0C-89E3-50209D53AB7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A55257F2-255C-C26C-9E31-84E6E56E5023}"/>
              </a:ext>
            </a:extLst>
          </p:cNvPr>
          <p:cNvSpPr/>
          <p:nvPr/>
        </p:nvSpPr>
        <p:spPr>
          <a:xfrm>
            <a:off x="4102704" y="2162779"/>
            <a:ext cx="3986591" cy="895048"/>
          </a:xfrm>
          <a:prstGeom prst="roundRect">
            <a:avLst/>
          </a:prstGeom>
          <a:solidFill>
            <a:schemeClr val="bg2">
              <a:alpha val="3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i="1" dirty="0"/>
              <a:t>ELDERS</a:t>
            </a: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4854AC45-311C-4314-6BA5-8EF8BAC25425}"/>
              </a:ext>
            </a:extLst>
          </p:cNvPr>
          <p:cNvSpPr/>
          <p:nvPr/>
        </p:nvSpPr>
        <p:spPr>
          <a:xfrm>
            <a:off x="7237790" y="3510188"/>
            <a:ext cx="3986591" cy="895048"/>
          </a:xfrm>
          <a:prstGeom prst="roundRect">
            <a:avLst/>
          </a:prstGeom>
          <a:solidFill>
            <a:schemeClr val="bg2">
              <a:alpha val="3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5400" i="1" dirty="0"/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78E746BA-7DEF-1B91-2F6B-001835825142}"/>
              </a:ext>
            </a:extLst>
          </p:cNvPr>
          <p:cNvSpPr/>
          <p:nvPr/>
        </p:nvSpPr>
        <p:spPr>
          <a:xfrm>
            <a:off x="1530326" y="3515027"/>
            <a:ext cx="3986591" cy="895048"/>
          </a:xfrm>
          <a:prstGeom prst="roundRect">
            <a:avLst/>
          </a:prstGeom>
          <a:solidFill>
            <a:schemeClr val="bg2">
              <a:alpha val="3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5400" i="1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0B826E8-2BD0-38FC-AEB8-FB853285DC2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00150" y="1134079"/>
            <a:ext cx="2419350" cy="1028700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Who?</a:t>
            </a:r>
          </a:p>
        </p:txBody>
      </p:sp>
    </p:spTree>
    <p:extLst>
      <p:ext uri="{BB962C8B-B14F-4D97-AF65-F5344CB8AC3E}">
        <p14:creationId xmlns:p14="http://schemas.microsoft.com/office/powerpoint/2010/main" val="50506750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551D2CB-6A45-9EF8-0673-9FA369B5A3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74B9029A-9EA4-419B-7FAB-441CD0614213}"/>
              </a:ext>
            </a:extLst>
          </p:cNvPr>
          <p:cNvSpPr/>
          <p:nvPr/>
        </p:nvSpPr>
        <p:spPr>
          <a:xfrm>
            <a:off x="4102704" y="2162779"/>
            <a:ext cx="3986591" cy="895048"/>
          </a:xfrm>
          <a:prstGeom prst="roundRect">
            <a:avLst/>
          </a:prstGeom>
          <a:solidFill>
            <a:schemeClr val="bg2">
              <a:alpha val="3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i="1" dirty="0"/>
              <a:t>ELDERS</a:t>
            </a: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18871DFA-B892-48EF-A582-E14D96034F6D}"/>
              </a:ext>
            </a:extLst>
          </p:cNvPr>
          <p:cNvSpPr/>
          <p:nvPr/>
        </p:nvSpPr>
        <p:spPr>
          <a:xfrm>
            <a:off x="7237790" y="3510188"/>
            <a:ext cx="3986591" cy="895048"/>
          </a:xfrm>
          <a:prstGeom prst="roundRect">
            <a:avLst/>
          </a:prstGeom>
          <a:solidFill>
            <a:schemeClr val="bg2">
              <a:alpha val="3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5400" i="1" dirty="0"/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B89C492A-A709-8D9C-F316-BB1FF50E5618}"/>
              </a:ext>
            </a:extLst>
          </p:cNvPr>
          <p:cNvSpPr/>
          <p:nvPr/>
        </p:nvSpPr>
        <p:spPr>
          <a:xfrm>
            <a:off x="1530326" y="3515027"/>
            <a:ext cx="3986591" cy="895048"/>
          </a:xfrm>
          <a:prstGeom prst="roundRect">
            <a:avLst/>
          </a:prstGeom>
          <a:solidFill>
            <a:schemeClr val="bg2">
              <a:alpha val="3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i="1" dirty="0"/>
              <a:t>DEACONS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B5E6E17-2E1E-F17D-2602-DEF9FBC11B3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00150" y="1134079"/>
            <a:ext cx="2419350" cy="1028700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Who?</a:t>
            </a:r>
          </a:p>
        </p:txBody>
      </p:sp>
    </p:spTree>
    <p:extLst>
      <p:ext uri="{BB962C8B-B14F-4D97-AF65-F5344CB8AC3E}">
        <p14:creationId xmlns:p14="http://schemas.microsoft.com/office/powerpoint/2010/main" val="420835961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BB2C575-7A1B-A85C-1ABF-3FA5AC0BC9F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7DD4F5CE-7787-99A9-0B62-B6D42732A444}"/>
              </a:ext>
            </a:extLst>
          </p:cNvPr>
          <p:cNvSpPr/>
          <p:nvPr/>
        </p:nvSpPr>
        <p:spPr>
          <a:xfrm>
            <a:off x="4102704" y="2162779"/>
            <a:ext cx="3986591" cy="895048"/>
          </a:xfrm>
          <a:prstGeom prst="roundRect">
            <a:avLst/>
          </a:prstGeom>
          <a:solidFill>
            <a:schemeClr val="bg2">
              <a:alpha val="3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i="1" dirty="0"/>
              <a:t>ELDERS</a:t>
            </a: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AA8DACAD-FD95-31BC-32EC-47A89C94DE5B}"/>
              </a:ext>
            </a:extLst>
          </p:cNvPr>
          <p:cNvSpPr/>
          <p:nvPr/>
        </p:nvSpPr>
        <p:spPr>
          <a:xfrm>
            <a:off x="7237790" y="3510188"/>
            <a:ext cx="3986591" cy="895048"/>
          </a:xfrm>
          <a:prstGeom prst="roundRect">
            <a:avLst/>
          </a:prstGeom>
          <a:solidFill>
            <a:schemeClr val="bg2">
              <a:alpha val="3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i="1" dirty="0"/>
              <a:t>MEMBERS</a:t>
            </a:r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46B1E038-5801-2B01-555F-C2D0E1AF7861}"/>
              </a:ext>
            </a:extLst>
          </p:cNvPr>
          <p:cNvSpPr/>
          <p:nvPr/>
        </p:nvSpPr>
        <p:spPr>
          <a:xfrm>
            <a:off x="1530326" y="3515027"/>
            <a:ext cx="3986591" cy="895048"/>
          </a:xfrm>
          <a:prstGeom prst="roundRect">
            <a:avLst/>
          </a:prstGeom>
          <a:solidFill>
            <a:schemeClr val="bg2">
              <a:alpha val="3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i="1" dirty="0"/>
              <a:t>DEACONS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B244BFD1-7B4F-C094-4BE1-1A56481E597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00150" y="1134079"/>
            <a:ext cx="2419350" cy="1028700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Who?</a:t>
            </a:r>
          </a:p>
        </p:txBody>
      </p:sp>
    </p:spTree>
    <p:extLst>
      <p:ext uri="{BB962C8B-B14F-4D97-AF65-F5344CB8AC3E}">
        <p14:creationId xmlns:p14="http://schemas.microsoft.com/office/powerpoint/2010/main" val="56781121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28641E4-A2CB-A8F2-42EE-813CA48F55F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18E58D-A322-43BF-760E-6648A69AB87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22B5FED-9BA2-F5E4-7E0A-4DA3F3FB6F7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76993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6A8690D-1D9C-E3BC-33F1-8B13DE0E9C1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D61D59-3FC4-C0CE-ED19-DF9BEC0A4A0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0DEEF62-7F25-58A1-98C2-E3CE4E1588E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537759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E01AB69-13D2-6264-42F4-6C0F62CE7C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2ADFDB15-8637-A101-5805-A59AB849D0F8}"/>
              </a:ext>
            </a:extLst>
          </p:cNvPr>
          <p:cNvSpPr/>
          <p:nvPr/>
        </p:nvSpPr>
        <p:spPr>
          <a:xfrm>
            <a:off x="7237790" y="3510188"/>
            <a:ext cx="3986591" cy="895048"/>
          </a:xfrm>
          <a:prstGeom prst="roundRect">
            <a:avLst/>
          </a:prstGeom>
          <a:solidFill>
            <a:schemeClr val="bg2">
              <a:alpha val="3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5400" i="1" dirty="0"/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D225F58A-3C62-7A63-5911-EC2FF1B72A89}"/>
              </a:ext>
            </a:extLst>
          </p:cNvPr>
          <p:cNvSpPr/>
          <p:nvPr/>
        </p:nvSpPr>
        <p:spPr>
          <a:xfrm>
            <a:off x="1530326" y="3515027"/>
            <a:ext cx="3986591" cy="895048"/>
          </a:xfrm>
          <a:prstGeom prst="roundRect">
            <a:avLst/>
          </a:prstGeom>
          <a:solidFill>
            <a:schemeClr val="bg2">
              <a:alpha val="3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i="1" dirty="0"/>
              <a:t>BAPTISM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176BBC37-85D7-9670-A125-A1960815117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00150" y="1134079"/>
            <a:ext cx="2419350" cy="1028700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What?</a:t>
            </a:r>
          </a:p>
        </p:txBody>
      </p:sp>
    </p:spTree>
    <p:extLst>
      <p:ext uri="{BB962C8B-B14F-4D97-AF65-F5344CB8AC3E}">
        <p14:creationId xmlns:p14="http://schemas.microsoft.com/office/powerpoint/2010/main" val="351033634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C1DFB97-E095-1150-22E5-9DC54AA75EC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EA431D01-7464-A8B5-4379-0A5F3495D1C4}"/>
              </a:ext>
            </a:extLst>
          </p:cNvPr>
          <p:cNvSpPr/>
          <p:nvPr/>
        </p:nvSpPr>
        <p:spPr>
          <a:xfrm>
            <a:off x="7237790" y="3510188"/>
            <a:ext cx="3986591" cy="895048"/>
          </a:xfrm>
          <a:prstGeom prst="roundRect">
            <a:avLst/>
          </a:prstGeom>
          <a:solidFill>
            <a:schemeClr val="bg2">
              <a:alpha val="3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i="1" dirty="0"/>
              <a:t>LORD’S SUPPER</a:t>
            </a:r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9E1666EA-A3DB-C0C3-79BD-64DF8B165A6C}"/>
              </a:ext>
            </a:extLst>
          </p:cNvPr>
          <p:cNvSpPr/>
          <p:nvPr/>
        </p:nvSpPr>
        <p:spPr>
          <a:xfrm>
            <a:off x="1530326" y="3515027"/>
            <a:ext cx="3986591" cy="895048"/>
          </a:xfrm>
          <a:prstGeom prst="roundRect">
            <a:avLst/>
          </a:prstGeom>
          <a:solidFill>
            <a:schemeClr val="bg2">
              <a:alpha val="3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i="1" dirty="0"/>
              <a:t>BAPTISM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95CB0591-80F5-3238-DEB8-0E6CDA3E57F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00150" y="1134079"/>
            <a:ext cx="2419350" cy="1028700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What?</a:t>
            </a:r>
          </a:p>
        </p:txBody>
      </p:sp>
    </p:spTree>
    <p:extLst>
      <p:ext uri="{BB962C8B-B14F-4D97-AF65-F5344CB8AC3E}">
        <p14:creationId xmlns:p14="http://schemas.microsoft.com/office/powerpoint/2010/main" val="179464913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CA6BCC-F780-1F8E-2FD4-106CE7ED504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1DB0D2-2CBC-FD0E-FB7E-48D1BC65B8C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BCDDE68-AAFE-758B-D0C7-44A6515A4C1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840254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78DF19A-37EC-C920-73A7-E8B1C7A12DE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208B14-38E9-A47E-00B7-983908CF820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Break Time!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A42072B-AB34-B248-7371-AA2D8FCE029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636969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0D7355E-AB8E-4B50-FB35-88CC0577C9A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F95C6D-72EE-856F-C38A-71CE7592B94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36680C3-50F7-1CFA-93F5-0D679125AC2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532649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4F770BB-45F5-BD4C-F036-4A437668229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51AA72-4645-7F7F-9CD3-96EB4E8DF13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827213"/>
            <a:ext cx="9144000" cy="2387600"/>
          </a:xfrm>
        </p:spPr>
        <p:txBody>
          <a:bodyPr>
            <a:normAutofit/>
          </a:bodyPr>
          <a:lstStyle/>
          <a:p>
            <a:r>
              <a:rPr lang="en-US" sz="5400" dirty="0">
                <a:solidFill>
                  <a:schemeClr val="bg1"/>
                </a:solidFill>
              </a:rPr>
              <a:t>Chapter 10-How Does the Story End?</a:t>
            </a:r>
          </a:p>
        </p:txBody>
      </p:sp>
    </p:spTree>
    <p:extLst>
      <p:ext uri="{BB962C8B-B14F-4D97-AF65-F5344CB8AC3E}">
        <p14:creationId xmlns:p14="http://schemas.microsoft.com/office/powerpoint/2010/main" val="51323987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66E4018-38F9-91FD-DA3F-0C65EF7717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DB681A-EC71-CCC7-ECCB-BA2E38078E6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E437008-562A-2091-0EBD-DBDC985B004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008389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536A477-5792-7D9D-9962-EF55AE686BC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29F41C-7750-D471-308E-A2DD19086E4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530323"/>
            <a:ext cx="9144000" cy="979639"/>
          </a:xfrm>
        </p:spPr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Revelation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EA59CBD0-D0AC-93AD-1761-2079EA615EFF}"/>
              </a:ext>
            </a:extLst>
          </p:cNvPr>
          <p:cNvSpPr txBox="1">
            <a:spLocks/>
          </p:cNvSpPr>
          <p:nvPr/>
        </p:nvSpPr>
        <p:spPr>
          <a:xfrm>
            <a:off x="1560286" y="3505048"/>
            <a:ext cx="9144000" cy="979639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>
                <a:solidFill>
                  <a:schemeClr val="bg1"/>
                </a:solidFill>
              </a:rPr>
              <a:t>End Times?</a:t>
            </a:r>
          </a:p>
        </p:txBody>
      </p:sp>
    </p:spTree>
    <p:extLst>
      <p:ext uri="{BB962C8B-B14F-4D97-AF65-F5344CB8AC3E}">
        <p14:creationId xmlns:p14="http://schemas.microsoft.com/office/powerpoint/2010/main" val="223975578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B66FBE5-FB2D-6DE4-099F-5F2ACD11D4A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1362FC-D9B2-C895-A49E-BC72F654CC8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235200"/>
            <a:ext cx="9144000" cy="1670050"/>
          </a:xfrm>
        </p:spPr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YES!</a:t>
            </a:r>
          </a:p>
        </p:txBody>
      </p:sp>
    </p:spTree>
    <p:extLst>
      <p:ext uri="{BB962C8B-B14F-4D97-AF65-F5344CB8AC3E}">
        <p14:creationId xmlns:p14="http://schemas.microsoft.com/office/powerpoint/2010/main" val="257898526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8584C38-E6E3-0743-0DF8-5B3C422BC21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5394BD-F158-2448-7770-A04D7257B91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3751B69-C3D8-1B7F-056C-3BE4F8A79BA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60942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9083C2E-B1FE-1D24-B969-18C058EB3B4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FF8C4B-3666-2B75-31DC-B290A14BBA7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552575"/>
            <a:ext cx="9144000" cy="4095750"/>
          </a:xfrm>
        </p:spPr>
        <p:txBody>
          <a:bodyPr>
            <a:normAutofit fontScale="90000"/>
          </a:bodyPr>
          <a:lstStyle/>
          <a:p>
            <a:r>
              <a:rPr lang="en-US" dirty="0">
                <a:solidFill>
                  <a:schemeClr val="bg1"/>
                </a:solidFill>
              </a:rPr>
              <a:t>Share at your table a time when you had the best tasting experience of your life. (think wedding cake, other catered meals)</a:t>
            </a:r>
          </a:p>
        </p:txBody>
      </p:sp>
    </p:spTree>
    <p:extLst>
      <p:ext uri="{BB962C8B-B14F-4D97-AF65-F5344CB8AC3E}">
        <p14:creationId xmlns:p14="http://schemas.microsoft.com/office/powerpoint/2010/main" val="3428911469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2A2CE8B-4849-BCE5-E0CC-3CDCDE6C1F7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83A5C6-EF96-C7DB-F5E9-6841EA22788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235200"/>
            <a:ext cx="9144000" cy="2387600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What we know with </a:t>
            </a:r>
            <a:r>
              <a:rPr lang="en-US" i="1" u="sng" dirty="0">
                <a:solidFill>
                  <a:schemeClr val="bg1"/>
                </a:solidFill>
              </a:rPr>
              <a:t>__ABSOLUTE__</a:t>
            </a:r>
            <a:r>
              <a:rPr lang="en-US" dirty="0">
                <a:solidFill>
                  <a:schemeClr val="bg1"/>
                </a:solidFill>
              </a:rPr>
              <a:t> certainty</a:t>
            </a:r>
            <a:endParaRPr lang="en-US" i="1" u="sng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87302786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6DAA937-B73D-55B5-5B81-DC971F60913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AED450-1DD7-64DE-2F71-36EB29FB470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A0E4000-46F9-3A28-F909-763E14A6E50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846911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C78F65D-DF71-30DB-276E-1E43A39B448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9E90BA-2FC4-70FB-935C-B8B400A35C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23925" y="1816892"/>
            <a:ext cx="5172075" cy="1128713"/>
          </a:xfrm>
        </p:spPr>
        <p:txBody>
          <a:bodyPr>
            <a:normAutofit fontScale="90000"/>
          </a:bodyPr>
          <a:lstStyle/>
          <a:p>
            <a:r>
              <a:rPr lang="en-US" sz="4800" dirty="0">
                <a:solidFill>
                  <a:schemeClr val="bg1"/>
                </a:solidFill>
              </a:rPr>
              <a:t>1-</a:t>
            </a:r>
            <a:r>
              <a:rPr lang="en-US" sz="4800" i="1" u="sng" dirty="0">
                <a:solidFill>
                  <a:schemeClr val="bg1"/>
                </a:solidFill>
              </a:rPr>
              <a:t>_CHRIST RETURNS_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FDD6A06E-C7A8-8315-F8BD-CCA027B8CC61}"/>
              </a:ext>
            </a:extLst>
          </p:cNvPr>
          <p:cNvSpPr txBox="1">
            <a:spLocks/>
          </p:cNvSpPr>
          <p:nvPr/>
        </p:nvSpPr>
        <p:spPr>
          <a:xfrm>
            <a:off x="6353174" y="1832370"/>
            <a:ext cx="5172075" cy="112871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800" dirty="0">
                <a:solidFill>
                  <a:schemeClr val="bg1"/>
                </a:solidFill>
              </a:rPr>
              <a:t>2-______________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82154A10-E43E-6720-C84B-B266A6F58423}"/>
              </a:ext>
            </a:extLst>
          </p:cNvPr>
          <p:cNvSpPr txBox="1">
            <a:spLocks/>
          </p:cNvSpPr>
          <p:nvPr/>
        </p:nvSpPr>
        <p:spPr>
          <a:xfrm>
            <a:off x="6353175" y="4119561"/>
            <a:ext cx="5172075" cy="112871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800" dirty="0">
                <a:solidFill>
                  <a:schemeClr val="bg1"/>
                </a:solidFill>
              </a:rPr>
              <a:t>4-______________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73F4BD32-D9E4-2080-8C1D-CD50B17F7C0F}"/>
              </a:ext>
            </a:extLst>
          </p:cNvPr>
          <p:cNvSpPr txBox="1">
            <a:spLocks/>
          </p:cNvSpPr>
          <p:nvPr/>
        </p:nvSpPr>
        <p:spPr>
          <a:xfrm>
            <a:off x="923925" y="4119561"/>
            <a:ext cx="5172075" cy="112871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800" dirty="0">
                <a:solidFill>
                  <a:schemeClr val="bg1"/>
                </a:solidFill>
              </a:rPr>
              <a:t>3-______________</a:t>
            </a:r>
          </a:p>
        </p:txBody>
      </p:sp>
    </p:spTree>
    <p:extLst>
      <p:ext uri="{BB962C8B-B14F-4D97-AF65-F5344CB8AC3E}">
        <p14:creationId xmlns:p14="http://schemas.microsoft.com/office/powerpoint/2010/main" val="243955845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85C8B6A-A671-236F-C52A-D05E9B26089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1E0F76-56D1-4DA8-8B15-8971F8845F5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23925" y="1816892"/>
            <a:ext cx="5172075" cy="1128713"/>
          </a:xfrm>
        </p:spPr>
        <p:txBody>
          <a:bodyPr>
            <a:normAutofit fontScale="90000"/>
          </a:bodyPr>
          <a:lstStyle/>
          <a:p>
            <a:r>
              <a:rPr lang="en-US" sz="4800" dirty="0">
                <a:solidFill>
                  <a:schemeClr val="bg1"/>
                </a:solidFill>
              </a:rPr>
              <a:t>1-</a:t>
            </a:r>
            <a:r>
              <a:rPr lang="en-US" sz="4800" i="1" u="sng" dirty="0">
                <a:solidFill>
                  <a:schemeClr val="bg1"/>
                </a:solidFill>
              </a:rPr>
              <a:t>_CHRIST RETURNS_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52AEBABA-D267-EBE5-3F62-AF44FD6D2A44}"/>
              </a:ext>
            </a:extLst>
          </p:cNvPr>
          <p:cNvSpPr txBox="1">
            <a:spLocks/>
          </p:cNvSpPr>
          <p:nvPr/>
        </p:nvSpPr>
        <p:spPr>
          <a:xfrm>
            <a:off x="6353174" y="1832370"/>
            <a:ext cx="5172075" cy="112871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800" dirty="0">
                <a:solidFill>
                  <a:schemeClr val="bg1"/>
                </a:solidFill>
              </a:rPr>
              <a:t>2-</a:t>
            </a:r>
            <a:r>
              <a:rPr lang="en-US" sz="4800" i="1" u="sng" dirty="0">
                <a:solidFill>
                  <a:schemeClr val="bg1"/>
                </a:solidFill>
              </a:rPr>
              <a:t>_RESURRECTION_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28CD12F1-6038-BEF3-7CAE-2497ACB95643}"/>
              </a:ext>
            </a:extLst>
          </p:cNvPr>
          <p:cNvSpPr txBox="1">
            <a:spLocks/>
          </p:cNvSpPr>
          <p:nvPr/>
        </p:nvSpPr>
        <p:spPr>
          <a:xfrm>
            <a:off x="6353175" y="4119561"/>
            <a:ext cx="5172075" cy="112871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800" dirty="0">
                <a:solidFill>
                  <a:schemeClr val="bg1"/>
                </a:solidFill>
              </a:rPr>
              <a:t>4-______________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26F7F03E-FA8C-F2D6-8738-64515065FC2A}"/>
              </a:ext>
            </a:extLst>
          </p:cNvPr>
          <p:cNvSpPr txBox="1">
            <a:spLocks/>
          </p:cNvSpPr>
          <p:nvPr/>
        </p:nvSpPr>
        <p:spPr>
          <a:xfrm>
            <a:off x="923925" y="4119561"/>
            <a:ext cx="5172075" cy="112871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800" dirty="0">
                <a:solidFill>
                  <a:schemeClr val="bg1"/>
                </a:solidFill>
              </a:rPr>
              <a:t>3-______________</a:t>
            </a:r>
          </a:p>
        </p:txBody>
      </p:sp>
    </p:spTree>
    <p:extLst>
      <p:ext uri="{BB962C8B-B14F-4D97-AF65-F5344CB8AC3E}">
        <p14:creationId xmlns:p14="http://schemas.microsoft.com/office/powerpoint/2010/main" val="1354244048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5BB96FA-C0A4-7C42-7791-1EC13690D58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B80D05-BDD3-0F87-383D-F8599EB9237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23925" y="1816892"/>
            <a:ext cx="5172075" cy="1128713"/>
          </a:xfrm>
        </p:spPr>
        <p:txBody>
          <a:bodyPr>
            <a:normAutofit fontScale="90000"/>
          </a:bodyPr>
          <a:lstStyle/>
          <a:p>
            <a:r>
              <a:rPr lang="en-US" sz="4800" dirty="0">
                <a:solidFill>
                  <a:schemeClr val="bg1"/>
                </a:solidFill>
              </a:rPr>
              <a:t>1-</a:t>
            </a:r>
            <a:r>
              <a:rPr lang="en-US" sz="4800" i="1" u="sng" dirty="0">
                <a:solidFill>
                  <a:schemeClr val="bg1"/>
                </a:solidFill>
              </a:rPr>
              <a:t>_CHRIST RETURNS_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5309C697-A62F-1BF9-CED0-DEB104A62373}"/>
              </a:ext>
            </a:extLst>
          </p:cNvPr>
          <p:cNvSpPr txBox="1">
            <a:spLocks/>
          </p:cNvSpPr>
          <p:nvPr/>
        </p:nvSpPr>
        <p:spPr>
          <a:xfrm>
            <a:off x="6353174" y="1832370"/>
            <a:ext cx="5172075" cy="112871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800" dirty="0">
                <a:solidFill>
                  <a:schemeClr val="bg1"/>
                </a:solidFill>
              </a:rPr>
              <a:t>2-</a:t>
            </a:r>
            <a:r>
              <a:rPr lang="en-US" sz="4800" i="1" u="sng" dirty="0">
                <a:solidFill>
                  <a:schemeClr val="bg1"/>
                </a:solidFill>
              </a:rPr>
              <a:t>_RESURRECTION_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BA175134-0E77-2D16-B8BE-840F5695A6DF}"/>
              </a:ext>
            </a:extLst>
          </p:cNvPr>
          <p:cNvSpPr txBox="1">
            <a:spLocks/>
          </p:cNvSpPr>
          <p:nvPr/>
        </p:nvSpPr>
        <p:spPr>
          <a:xfrm>
            <a:off x="6353175" y="4119561"/>
            <a:ext cx="5172075" cy="160496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800" dirty="0">
                <a:solidFill>
                  <a:schemeClr val="bg1"/>
                </a:solidFill>
              </a:rPr>
              <a:t>4-</a:t>
            </a:r>
            <a:r>
              <a:rPr lang="en-US" sz="4800" i="1" u="sng" dirty="0">
                <a:solidFill>
                  <a:schemeClr val="bg1"/>
                </a:solidFill>
              </a:rPr>
              <a:t>_______</a:t>
            </a:r>
          </a:p>
          <a:p>
            <a:r>
              <a:rPr lang="en-US" sz="4800" i="1" u="sng" dirty="0">
                <a:solidFill>
                  <a:schemeClr val="bg1"/>
                </a:solidFill>
              </a:rPr>
              <a:t>__________</a:t>
            </a:r>
            <a:r>
              <a:rPr lang="en-US" sz="4800" u="sng" dirty="0">
                <a:solidFill>
                  <a:schemeClr val="bg1"/>
                </a:solidFill>
              </a:rPr>
              <a:t>_</a:t>
            </a:r>
            <a:endParaRPr lang="en-US" sz="4800" i="1" u="sng" dirty="0">
              <a:solidFill>
                <a:schemeClr val="bg1"/>
              </a:solidFill>
            </a:endParaRP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7AC0A773-5377-81D0-5823-D4DE77930338}"/>
              </a:ext>
            </a:extLst>
          </p:cNvPr>
          <p:cNvSpPr txBox="1">
            <a:spLocks/>
          </p:cNvSpPr>
          <p:nvPr/>
        </p:nvSpPr>
        <p:spPr>
          <a:xfrm>
            <a:off x="923925" y="4119561"/>
            <a:ext cx="5172075" cy="1604964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800" dirty="0">
                <a:solidFill>
                  <a:schemeClr val="bg1"/>
                </a:solidFill>
              </a:rPr>
              <a:t>3-</a:t>
            </a:r>
            <a:r>
              <a:rPr lang="en-US" sz="4800" i="1" u="sng" dirty="0">
                <a:solidFill>
                  <a:schemeClr val="bg1"/>
                </a:solidFill>
              </a:rPr>
              <a:t>_FINAL </a:t>
            </a:r>
            <a:br>
              <a:rPr lang="en-US" sz="4800" i="1" u="sng" dirty="0">
                <a:solidFill>
                  <a:schemeClr val="bg1"/>
                </a:solidFill>
              </a:rPr>
            </a:br>
            <a:r>
              <a:rPr lang="en-US" sz="4800" i="1" u="sng" dirty="0">
                <a:solidFill>
                  <a:schemeClr val="bg1"/>
                </a:solidFill>
              </a:rPr>
              <a:t>_JUDGEMENT_</a:t>
            </a:r>
          </a:p>
        </p:txBody>
      </p:sp>
    </p:spTree>
    <p:extLst>
      <p:ext uri="{BB962C8B-B14F-4D97-AF65-F5344CB8AC3E}">
        <p14:creationId xmlns:p14="http://schemas.microsoft.com/office/powerpoint/2010/main" val="1258173592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3AFEADB-2415-2288-913C-FA9E1D6CDE7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A6388F-18A0-306F-4945-EB8409C63AF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23925" y="1816892"/>
            <a:ext cx="5172075" cy="1128713"/>
          </a:xfrm>
        </p:spPr>
        <p:txBody>
          <a:bodyPr>
            <a:normAutofit fontScale="90000"/>
          </a:bodyPr>
          <a:lstStyle/>
          <a:p>
            <a:r>
              <a:rPr lang="en-US" sz="4800" dirty="0">
                <a:solidFill>
                  <a:schemeClr val="bg1"/>
                </a:solidFill>
              </a:rPr>
              <a:t>1-</a:t>
            </a:r>
            <a:r>
              <a:rPr lang="en-US" sz="4800" i="1" u="sng" dirty="0">
                <a:solidFill>
                  <a:schemeClr val="bg1"/>
                </a:solidFill>
              </a:rPr>
              <a:t>_CHRIST RETURNS_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6A36F9E9-F923-BD17-AE0E-CAFC4AA84CDE}"/>
              </a:ext>
            </a:extLst>
          </p:cNvPr>
          <p:cNvSpPr txBox="1">
            <a:spLocks/>
          </p:cNvSpPr>
          <p:nvPr/>
        </p:nvSpPr>
        <p:spPr>
          <a:xfrm>
            <a:off x="6353174" y="1832370"/>
            <a:ext cx="5172075" cy="112871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800" dirty="0">
                <a:solidFill>
                  <a:schemeClr val="bg1"/>
                </a:solidFill>
              </a:rPr>
              <a:t>2-</a:t>
            </a:r>
            <a:r>
              <a:rPr lang="en-US" sz="4800" i="1" u="sng" dirty="0">
                <a:solidFill>
                  <a:schemeClr val="bg1"/>
                </a:solidFill>
              </a:rPr>
              <a:t>_RESURRECTION_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D877DB67-1DA8-C3D1-E842-6F2BCE71ABF8}"/>
              </a:ext>
            </a:extLst>
          </p:cNvPr>
          <p:cNvSpPr txBox="1">
            <a:spLocks/>
          </p:cNvSpPr>
          <p:nvPr/>
        </p:nvSpPr>
        <p:spPr>
          <a:xfrm>
            <a:off x="6353175" y="4119561"/>
            <a:ext cx="5172075" cy="160496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800" dirty="0">
                <a:solidFill>
                  <a:schemeClr val="bg1"/>
                </a:solidFill>
              </a:rPr>
              <a:t>4-</a:t>
            </a:r>
            <a:r>
              <a:rPr lang="en-US" sz="4800" i="1" u="sng" dirty="0">
                <a:solidFill>
                  <a:schemeClr val="bg1"/>
                </a:solidFill>
              </a:rPr>
              <a:t>_KINGDOM_</a:t>
            </a:r>
          </a:p>
          <a:p>
            <a:r>
              <a:rPr lang="en-US" sz="4800" i="1" u="sng" dirty="0">
                <a:solidFill>
                  <a:schemeClr val="bg1"/>
                </a:solidFill>
              </a:rPr>
              <a:t>WITHOUT END</a:t>
            </a:r>
            <a:r>
              <a:rPr lang="en-US" sz="4800" u="sng" dirty="0">
                <a:solidFill>
                  <a:schemeClr val="bg1"/>
                </a:solidFill>
              </a:rPr>
              <a:t>_</a:t>
            </a:r>
            <a:endParaRPr lang="en-US" sz="4800" i="1" u="sng" dirty="0">
              <a:solidFill>
                <a:schemeClr val="bg1"/>
              </a:solidFill>
            </a:endParaRP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C07C5C78-E7F9-8A6C-2E2B-F4465C585AC4}"/>
              </a:ext>
            </a:extLst>
          </p:cNvPr>
          <p:cNvSpPr txBox="1">
            <a:spLocks/>
          </p:cNvSpPr>
          <p:nvPr/>
        </p:nvSpPr>
        <p:spPr>
          <a:xfrm>
            <a:off x="923925" y="4119561"/>
            <a:ext cx="5172075" cy="1604964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800" dirty="0">
                <a:solidFill>
                  <a:schemeClr val="bg1"/>
                </a:solidFill>
              </a:rPr>
              <a:t>3-</a:t>
            </a:r>
            <a:r>
              <a:rPr lang="en-US" sz="4800" i="1" u="sng" dirty="0">
                <a:solidFill>
                  <a:schemeClr val="bg1"/>
                </a:solidFill>
              </a:rPr>
              <a:t>_FINAL </a:t>
            </a:r>
            <a:br>
              <a:rPr lang="en-US" sz="4800" i="1" u="sng" dirty="0">
                <a:solidFill>
                  <a:schemeClr val="bg1"/>
                </a:solidFill>
              </a:rPr>
            </a:br>
            <a:r>
              <a:rPr lang="en-US" sz="4800" i="1" u="sng" dirty="0">
                <a:solidFill>
                  <a:schemeClr val="bg1"/>
                </a:solidFill>
              </a:rPr>
              <a:t>_JUDGEMENT_</a:t>
            </a:r>
          </a:p>
        </p:txBody>
      </p:sp>
    </p:spTree>
    <p:extLst>
      <p:ext uri="{BB962C8B-B14F-4D97-AF65-F5344CB8AC3E}">
        <p14:creationId xmlns:p14="http://schemas.microsoft.com/office/powerpoint/2010/main" val="3995065604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219C151-D1A5-9BCC-F169-02FAEA1615E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CEFDEB-2302-F849-4C7E-8092D567071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F803339-DA7B-39BD-A648-DA81053813C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0798903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8875D8F-F68B-9E7C-9C07-5C57187B918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90E98973-A3E8-CED8-8B6D-6205EFD1C1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71600"/>
            <a:ext cx="10515600" cy="4805363"/>
          </a:xfrm>
        </p:spPr>
        <p:txBody>
          <a:bodyPr/>
          <a:lstStyle/>
          <a:p>
            <a:pPr marL="0" algn="ctr">
              <a:buNone/>
            </a:pPr>
            <a:r>
              <a:rPr lang="en-US" sz="4000" b="1" dirty="0">
                <a:solidFill>
                  <a:schemeClr val="bg1"/>
                </a:solidFill>
                <a:latin typeface="Avenir Next" panose="020B0503020202020204" pitchFamily="34" charset="0"/>
              </a:rPr>
              <a:t>10 TRUTHS </a:t>
            </a:r>
          </a:p>
          <a:p>
            <a:pPr marL="0" algn="ctr">
              <a:buNone/>
            </a:pPr>
            <a:r>
              <a:rPr lang="en-US" sz="4000" b="1" i="1" dirty="0">
                <a:solidFill>
                  <a:schemeClr val="bg1"/>
                </a:solidFill>
                <a:latin typeface="Avenir Next" panose="020B0503020202020204" pitchFamily="34" charset="0"/>
              </a:rPr>
              <a:t>EVERY</a:t>
            </a:r>
            <a:r>
              <a:rPr lang="en-US" sz="4000" b="1" dirty="0">
                <a:solidFill>
                  <a:schemeClr val="bg1"/>
                </a:solidFill>
                <a:latin typeface="Avenir Next" panose="020B0503020202020204" pitchFamily="34" charset="0"/>
              </a:rPr>
              <a:t> </a:t>
            </a:r>
          </a:p>
          <a:p>
            <a:pPr marL="0" algn="ctr">
              <a:buNone/>
            </a:pPr>
            <a:r>
              <a:rPr lang="en-US" sz="4000" b="1" dirty="0">
                <a:solidFill>
                  <a:schemeClr val="bg1"/>
                </a:solidFill>
                <a:latin typeface="Avenir Next" panose="020B0503020202020204" pitchFamily="34" charset="0"/>
              </a:rPr>
              <a:t>CHRISTIAN </a:t>
            </a:r>
          </a:p>
          <a:p>
            <a:pPr marL="0" algn="ctr">
              <a:buNone/>
            </a:pPr>
            <a:r>
              <a:rPr lang="en-US" sz="4000" i="1" dirty="0">
                <a:solidFill>
                  <a:schemeClr val="bg1"/>
                </a:solidFill>
                <a:latin typeface="Avenir Next" panose="020B0503020202020204" pitchFamily="34" charset="0"/>
              </a:rPr>
              <a:t>SHOULD KNOW</a:t>
            </a:r>
            <a:endParaRPr lang="en-US" sz="4000" b="1" i="1" dirty="0">
              <a:solidFill>
                <a:schemeClr val="bg1"/>
              </a:solidFill>
              <a:latin typeface="Avenir Next" panose="020B0503020202020204" pitchFamily="34" charset="0"/>
            </a:endParaRPr>
          </a:p>
          <a:p>
            <a:pPr marL="0" algn="ctr">
              <a:buNone/>
            </a:pPr>
            <a:endParaRPr lang="en-US" sz="2800" dirty="0">
              <a:solidFill>
                <a:schemeClr val="bg1"/>
              </a:solidFill>
              <a:latin typeface="Avenir Next" panose="020B0503020202020204" pitchFamily="34" charset="0"/>
            </a:endParaRPr>
          </a:p>
          <a:p>
            <a:pPr marL="0" algn="ctr">
              <a:buNone/>
            </a:pPr>
            <a:r>
              <a:rPr lang="en-US" sz="4000" dirty="0">
                <a:solidFill>
                  <a:schemeClr val="bg1"/>
                </a:solidFill>
                <a:latin typeface="Avenir Next" panose="020B0503020202020204" pitchFamily="34" charset="0"/>
              </a:rPr>
              <a:t>Peter Atwell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19032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C549885-A319-1549-1E0F-7955C234C14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06906A-6EF8-9160-E551-AAC8FFA881E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4310D6E-BB1D-1D14-6CD5-5CB4C1AA6CE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59058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7FE25E5-3326-5125-F036-7451354FF60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FD6D90-498C-FF2F-303E-DF0FE20281E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4800" dirty="0">
                <a:solidFill>
                  <a:schemeClr val="bg1"/>
                </a:solidFill>
              </a:rPr>
              <a:t>Chapter 9-To Whom Do We Belong?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9666CD2-7742-C50D-1AF2-A9CF8CC2B40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37264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0041679-B911-D113-2C44-E109DB8D31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C56101-88DF-5BD5-35D3-DDB7249C38D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3D2CD92-760F-D611-BB82-5A2BBBFA2E3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23090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0627A9F-766F-897D-9E90-E66885B42CC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34512C-947E-ADF2-AC2A-FAD6EC6FAAD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731968"/>
            <a:ext cx="9144000" cy="3049581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Universal Church</a:t>
            </a:r>
            <a:br>
              <a:rPr lang="en-US" dirty="0">
                <a:solidFill>
                  <a:schemeClr val="bg1"/>
                </a:solidFill>
              </a:rPr>
            </a:br>
            <a:r>
              <a:rPr lang="en-US" dirty="0">
                <a:solidFill>
                  <a:schemeClr val="bg1"/>
                </a:solidFill>
              </a:rPr>
              <a:t>vs</a:t>
            </a:r>
            <a:br>
              <a:rPr lang="en-US" dirty="0">
                <a:solidFill>
                  <a:schemeClr val="bg1"/>
                </a:solidFill>
              </a:rPr>
            </a:br>
            <a:r>
              <a:rPr lang="en-US" dirty="0">
                <a:solidFill>
                  <a:schemeClr val="bg1"/>
                </a:solidFill>
              </a:rPr>
              <a:t>Local Church</a:t>
            </a:r>
          </a:p>
        </p:txBody>
      </p:sp>
    </p:spTree>
    <p:extLst>
      <p:ext uri="{BB962C8B-B14F-4D97-AF65-F5344CB8AC3E}">
        <p14:creationId xmlns:p14="http://schemas.microsoft.com/office/powerpoint/2010/main" val="5736870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254FC2A-10EC-FB6C-02ED-4A4B468739C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B5489A-46A2-AD1F-17EE-62BB7C5BC55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D8DA032-3BE3-DA9F-BE1C-607C7A24B93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330065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D76C3C3-3D23-D28C-B3A8-853C87D25CF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7668A9-9377-E6F7-A083-D212C74B487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2"/>
            <a:ext cx="9144000" cy="3802063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Ephesians 2:19-21 </a:t>
            </a:r>
            <a:br>
              <a:rPr lang="en-US" dirty="0">
                <a:solidFill>
                  <a:schemeClr val="bg1"/>
                </a:solidFill>
              </a:rPr>
            </a:br>
            <a:r>
              <a:rPr lang="en-US" dirty="0">
                <a:solidFill>
                  <a:schemeClr val="bg1"/>
                </a:solidFill>
              </a:rPr>
              <a:t>The universal church is a </a:t>
            </a:r>
            <a:r>
              <a:rPr lang="en-US" i="1" u="sng" dirty="0">
                <a:solidFill>
                  <a:schemeClr val="bg1"/>
                </a:solidFill>
              </a:rPr>
              <a:t>__FAMILY__</a:t>
            </a:r>
          </a:p>
        </p:txBody>
      </p:sp>
    </p:spTree>
    <p:extLst>
      <p:ext uri="{BB962C8B-B14F-4D97-AF65-F5344CB8AC3E}">
        <p14:creationId xmlns:p14="http://schemas.microsoft.com/office/powerpoint/2010/main" val="44991357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13663</TotalTime>
  <Words>236</Words>
  <Application>Microsoft Office PowerPoint</Application>
  <PresentationFormat>Widescreen</PresentationFormat>
  <Paragraphs>59</Paragraphs>
  <Slides>37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37</vt:i4>
      </vt:variant>
    </vt:vector>
  </HeadingPairs>
  <TitlesOfParts>
    <vt:vector size="42" baseType="lpstr">
      <vt:lpstr>Arial</vt:lpstr>
      <vt:lpstr>Avenir Next</vt:lpstr>
      <vt:lpstr>Calibri</vt:lpstr>
      <vt:lpstr>Calibri Light</vt:lpstr>
      <vt:lpstr>Office Theme</vt:lpstr>
      <vt:lpstr>PowerPoint Presentation</vt:lpstr>
      <vt:lpstr>PowerPoint Presentation</vt:lpstr>
      <vt:lpstr>Share at your table a time when you had the best tasting experience of your life. (think wedding cake, other catered meals)</vt:lpstr>
      <vt:lpstr>PowerPoint Presentation</vt:lpstr>
      <vt:lpstr>Chapter 9-To Whom Do We Belong?</vt:lpstr>
      <vt:lpstr>PowerPoint Presentation</vt:lpstr>
      <vt:lpstr>Universal Church vs Local Church</vt:lpstr>
      <vt:lpstr>PowerPoint Presentation</vt:lpstr>
      <vt:lpstr>Ephesians 2:19-21  The universal church is a __FAMILY__</vt:lpstr>
      <vt:lpstr>1 Corinthians 3:16–17 The universal church is a __TEMPLE__</vt:lpstr>
      <vt:lpstr>1 Peter 2:9 The universal church is a __PRIESTHOOD__</vt:lpstr>
      <vt:lpstr>1 Peter 2:11–12 The universal church is a __STRANGER__</vt:lpstr>
      <vt:lpstr>1 Corinthians 12:12–14 The universal church is a __BODY__</vt:lpstr>
      <vt:lpstr>Ephesians 5:25–27 The universal church is a __BRIDE__</vt:lpstr>
      <vt:lpstr>PowerPoint Presentation</vt:lpstr>
      <vt:lpstr>Who?</vt:lpstr>
      <vt:lpstr>Who?</vt:lpstr>
      <vt:lpstr>Who?</vt:lpstr>
      <vt:lpstr>PowerPoint Presentation</vt:lpstr>
      <vt:lpstr>What?</vt:lpstr>
      <vt:lpstr>What?</vt:lpstr>
      <vt:lpstr>PowerPoint Presentation</vt:lpstr>
      <vt:lpstr>Break Time!</vt:lpstr>
      <vt:lpstr>PowerPoint Presentation</vt:lpstr>
      <vt:lpstr>Chapter 10-How Does the Story End?</vt:lpstr>
      <vt:lpstr>PowerPoint Presentation</vt:lpstr>
      <vt:lpstr>Revelation</vt:lpstr>
      <vt:lpstr>YES!</vt:lpstr>
      <vt:lpstr>PowerPoint Presentation</vt:lpstr>
      <vt:lpstr>What we know with __ABSOLUTE__ certainty</vt:lpstr>
      <vt:lpstr>PowerPoint Presentation</vt:lpstr>
      <vt:lpstr>1-_CHRIST RETURNS_</vt:lpstr>
      <vt:lpstr>1-_CHRIST RETURNS_</vt:lpstr>
      <vt:lpstr>1-_CHRIST RETURNS_</vt:lpstr>
      <vt:lpstr>1-_CHRIST RETURNS_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Preston Young</dc:creator>
  <cp:lastModifiedBy>Peter Atwell</cp:lastModifiedBy>
  <cp:revision>35</cp:revision>
  <dcterms:created xsi:type="dcterms:W3CDTF">2021-01-31T01:38:30Z</dcterms:created>
  <dcterms:modified xsi:type="dcterms:W3CDTF">2025-08-09T22:05:37Z</dcterms:modified>
</cp:coreProperties>
</file>