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39" r:id="rId3"/>
    <p:sldId id="333" r:id="rId4"/>
    <p:sldId id="335" r:id="rId5"/>
    <p:sldId id="337" r:id="rId6"/>
    <p:sldId id="354" r:id="rId7"/>
    <p:sldId id="340" r:id="rId8"/>
    <p:sldId id="355" r:id="rId9"/>
    <p:sldId id="356" r:id="rId10"/>
    <p:sldId id="357" r:id="rId11"/>
    <p:sldId id="342" r:id="rId12"/>
    <p:sldId id="344" r:id="rId13"/>
    <p:sldId id="345" r:id="rId14"/>
    <p:sldId id="347" r:id="rId15"/>
    <p:sldId id="359" r:id="rId16"/>
    <p:sldId id="360" r:id="rId17"/>
    <p:sldId id="358" r:id="rId18"/>
    <p:sldId id="361" r:id="rId19"/>
    <p:sldId id="346" r:id="rId20"/>
    <p:sldId id="351" r:id="rId21"/>
    <p:sldId id="352" r:id="rId22"/>
    <p:sldId id="348" r:id="rId23"/>
    <p:sldId id="353" r:id="rId24"/>
    <p:sldId id="362" r:id="rId25"/>
    <p:sldId id="3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AB00"/>
    <a:srgbClr val="A97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003"/>
    <p:restoredTop sz="94715"/>
  </p:normalViewPr>
  <p:slideViewPr>
    <p:cSldViewPr snapToGrid="0" snapToObjects="1">
      <p:cViewPr varScale="1">
        <p:scale>
          <a:sx n="99" d="100"/>
          <a:sy n="99" d="100"/>
        </p:scale>
        <p:origin x="184" y="4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2" d="100"/>
        <a:sy n="9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22B7-7CE6-1E49-8833-30E3D46E2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E6C039-70EA-B840-BB4F-9CC97CE36F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EEF7D-7C56-CD47-95BA-105EBCB9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AA-25F7-2245-AF17-D370482E983E}" type="datetimeFigureOut">
              <a:rPr lang="en-US" smtClean="0"/>
              <a:pPr/>
              <a:t>8/3/25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83B43-18B5-CD4B-B8FD-0B7AE74B0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F9CDD-7DDF-C14D-9876-AF08CD6E6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1A81-A4B9-0F4A-B24E-8ABCA579FE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309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B4221-F813-FA43-A842-AF7B1F29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F0DC9-723A-FB49-8268-8CDDB84E6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D781F-A790-0D4C-AA66-2DBBCBA4D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AA-25F7-2245-AF17-D370482E983E}" type="datetimeFigureOut">
              <a:rPr lang="en-US" smtClean="0"/>
              <a:pPr/>
              <a:t>8/3/25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BD9EB-BAC3-AB4B-918C-F5E176637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D4B0E-A488-C647-886E-A0232C88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1A81-A4B9-0F4A-B24E-8ABCA579FE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252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8BF69C-1E4C-D94B-9994-3AE7A8A406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E4607-20E3-B340-9AD9-19D380E95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87B7F-60A5-B24A-A9E0-84857F534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AA-25F7-2245-AF17-D370482E983E}" type="datetimeFigureOut">
              <a:rPr lang="en-US" smtClean="0"/>
              <a:pPr/>
              <a:t>8/3/25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DABEC-CFA3-824C-A467-B3ED1BEC0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923F0-0D25-2D48-AB60-DD5EB94B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1A81-A4B9-0F4A-B24E-8ABCA579FE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3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8BFE-9DE7-E948-BD0A-92501DABB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F398B-B77F-C349-92FA-D977D5AC6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8B1B1-68D9-8049-BEA3-261554E33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AA-25F7-2245-AF17-D370482E983E}" type="datetimeFigureOut">
              <a:rPr lang="en-US" smtClean="0"/>
              <a:pPr/>
              <a:t>8/3/25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02B56-F1D2-7742-B9E4-381AF16E5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270B4-0B91-5946-8F15-C72991869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1A81-A4B9-0F4A-B24E-8ABCA579FE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448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1B9B5-3922-BE4D-AC84-2A029B2C2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0141B-CCB8-E348-B5E7-C13C32D21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6C8E2-8755-4542-A62F-F24937E57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AA-25F7-2245-AF17-D370482E983E}" type="datetimeFigureOut">
              <a:rPr lang="en-US" smtClean="0"/>
              <a:pPr/>
              <a:t>8/3/25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4B0CF-83D6-8A4A-A350-A459D8678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36A1B-4D8A-0749-97F1-E0BC04FDA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1A81-A4B9-0F4A-B24E-8ABCA579FE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1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8726F-C6AC-E647-A265-22FC92E6F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5562E-DF73-2C42-AE62-CA043BBCF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0F9F6D-BC5F-6E4D-9F18-FC98CBB2F2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AA843-1D4A-E347-81B1-B2E34AF39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AA-25F7-2245-AF17-D370482E983E}" type="datetimeFigureOut">
              <a:rPr lang="en-US" smtClean="0"/>
              <a:pPr/>
              <a:t>8/3/25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BCC6F-242E-224F-878C-C9F24D387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CB981-C781-9B42-8F9E-190B62360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1A81-A4B9-0F4A-B24E-8ABCA579FE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4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9584A-B0E4-2B44-9C3F-5BFFFDE41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19A44-A7C9-9846-B99E-B1F21F6AF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494CCA-E840-F24A-A0AE-8AD71115F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5C73F9-43C5-CC46-A791-1588A1EAC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9224ED-3C27-074D-A03D-F7221D194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E7A0A7-756A-B048-BFE8-DF67823C2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AA-25F7-2245-AF17-D370482E983E}" type="datetimeFigureOut">
              <a:rPr lang="en-US" smtClean="0"/>
              <a:pPr/>
              <a:t>8/3/25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0EC0C2-59DD-7F42-A282-8FCE4A9E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AA31F-0DCE-0F4C-8DBA-0D653DE4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1A81-A4B9-0F4A-B24E-8ABCA579FE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745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5BDAE-0B65-F94A-AEB5-214D6E3F8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6A342D-3CD8-5243-9971-9DA8401BE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AA-25F7-2245-AF17-D370482E983E}" type="datetimeFigureOut">
              <a:rPr lang="en-US" smtClean="0"/>
              <a:pPr/>
              <a:t>8/3/25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9BEE1C-969A-4947-BA7A-6604F8F81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956CD-CC77-E746-AD62-A6ACCD2A7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1A81-A4B9-0F4A-B24E-8ABCA579FE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20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6747CD-4AF5-114E-A63B-27C61F9D7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AA-25F7-2245-AF17-D370482E983E}" type="datetimeFigureOut">
              <a:rPr lang="en-US" smtClean="0"/>
              <a:pPr/>
              <a:t>8/3/25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A78FEC-BBA7-D64F-8DEA-E8AF021BA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BD45C-0246-3945-90B3-D46D9B878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1A81-A4B9-0F4A-B24E-8ABCA579FE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443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9DA5D-F688-7B46-9AD2-21D175973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B7016-B857-B94B-B6A5-AB5D2613A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59684-8EBE-CE4D-9B3A-11E3089A6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D8BB4-EF7E-2A4F-AF0E-4992ECD2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AA-25F7-2245-AF17-D370482E983E}" type="datetimeFigureOut">
              <a:rPr lang="en-US" smtClean="0"/>
              <a:pPr/>
              <a:t>8/3/25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58377-7D65-6745-9029-9493729B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5F0ED-B0B9-5545-9E89-69950C7BD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1A81-A4B9-0F4A-B24E-8ABCA579FE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68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2C5CD-FBE1-D248-B40C-D603E0F0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E5D4F2-05A1-554A-8A3E-5C03C4295C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BDBEB-6E17-4942-90D3-20C9EBEC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1A0F-E92B-6441-A791-A5719B20D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AA-25F7-2245-AF17-D370482E983E}" type="datetimeFigureOut">
              <a:rPr lang="en-US" smtClean="0"/>
              <a:pPr/>
              <a:t>8/3/25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79708-96E4-F045-B118-25BD269FC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340F3-C273-FB4F-A62B-A9C660D51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1A81-A4B9-0F4A-B24E-8ABCA579FE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17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A22D89-AA06-D44F-8FE7-AC686B059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2ACDE-C340-F44C-BE36-3AE160FE2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75AD5-C7E4-2246-A2BF-96D0DDA001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1BBAA-25F7-2245-AF17-D370482E983E}" type="datetimeFigureOut">
              <a:rPr lang="en-US" smtClean="0"/>
              <a:pPr/>
              <a:t>8/3/25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FB6DC-7556-144F-9D9B-5815B2D11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F645-D76E-7647-81F0-F7B7BA74B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C1A81-A4B9-0F4A-B24E-8ABCA579FE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73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47E03-B540-DC42-BE4F-16CCA4B74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10 TRUTHS </a:t>
            </a:r>
          </a:p>
          <a:p>
            <a:pPr marL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EVERY CHRISTIAN SHOULD KNOW </a:t>
            </a:r>
          </a:p>
          <a:p>
            <a:pPr marL="0" algn="ctr">
              <a:buNone/>
            </a:pPr>
            <a:r>
              <a:rPr lang="en-US" sz="4000" i="1" dirty="0">
                <a:solidFill>
                  <a:schemeClr val="bg1"/>
                </a:solidFill>
              </a:rPr>
              <a:t>Jesus Christ, Salvation &amp; The Holy Spirit</a:t>
            </a:r>
          </a:p>
          <a:p>
            <a:pPr marL="0" algn="ctr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Pastor Trevor Meers</a:t>
            </a:r>
          </a:p>
        </p:txBody>
      </p:sp>
    </p:spTree>
    <p:extLst>
      <p:ext uri="{BB962C8B-B14F-4D97-AF65-F5344CB8AC3E}">
        <p14:creationId xmlns:p14="http://schemas.microsoft.com/office/powerpoint/2010/main" val="755771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31EB4-C6AF-BF8A-D842-524CCB73A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C5F2B-EDB6-7583-F4C1-AE23F6C8C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526" y="1961604"/>
            <a:ext cx="9144000" cy="8865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The Incarnation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E537CC-6396-9F32-6374-EC3A25802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0526" y="3182010"/>
            <a:ext cx="9681754" cy="16557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= Jesus taking on human flesh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(Latin “carnis” means “flesh”)</a:t>
            </a:r>
          </a:p>
        </p:txBody>
      </p:sp>
    </p:spTree>
    <p:extLst>
      <p:ext uri="{BB962C8B-B14F-4D97-AF65-F5344CB8AC3E}">
        <p14:creationId xmlns:p14="http://schemas.microsoft.com/office/powerpoint/2010/main" val="44721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DFE34-3410-C661-828B-F2869EC47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9571A-CDEB-F93E-47CE-4DA254FB2D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1060267"/>
            <a:ext cx="9144000" cy="8865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Why The Incarnation Matters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7AEB7-4C62-9EEB-5E0D-A3DB0F4A2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" y="1946773"/>
            <a:ext cx="10489474" cy="1655762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Required for Jesus to reveal God to us and rescue us.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Jesus is exactly LIKE God because He IS God.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Helps us treasure the cross by understanding the life that preceded it.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Meant Jesus had human flesh, soul, mind and will.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Hypostatic union=Two natures (God AND human) in one man.</a:t>
            </a:r>
          </a:p>
        </p:txBody>
      </p:sp>
    </p:spTree>
    <p:extLst>
      <p:ext uri="{BB962C8B-B14F-4D97-AF65-F5344CB8AC3E}">
        <p14:creationId xmlns:p14="http://schemas.microsoft.com/office/powerpoint/2010/main" val="300158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F55F3-54BF-F29F-1FA4-F28029DD3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0A40BF-79C5-DA92-61C3-DCADAA974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96713"/>
            <a:ext cx="8748326" cy="62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0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85DE0-9A76-A058-7C22-2315F14DB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7C384-0DF1-B22D-E5E8-DC6700DA2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928" y="2002971"/>
            <a:ext cx="11397343" cy="8865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Why does all this deep stuff matter?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00CE77-97C5-36F1-019E-AB1A65965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035981"/>
            <a:ext cx="9144000" cy="1655762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Only someone Who is both God and man could accomplish our salvation.</a:t>
            </a:r>
          </a:p>
        </p:txBody>
      </p:sp>
    </p:spTree>
    <p:extLst>
      <p:ext uri="{BB962C8B-B14F-4D97-AF65-F5344CB8AC3E}">
        <p14:creationId xmlns:p14="http://schemas.microsoft.com/office/powerpoint/2010/main" val="251888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2BBA2-6A2F-2734-271C-E4ADE5EB3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876D5-85C5-A0BF-5D94-055BBE327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484" y="1273628"/>
            <a:ext cx="11484429" cy="886506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+mn-lt"/>
              </a:rPr>
              <a:t>What Jesus Accomplished During His Incarnation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29D09A-3F89-1567-08A5-E5293727B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71" y="2160134"/>
            <a:ext cx="9144000" cy="1655762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Lived a life of perfect obedience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Died a substitutionary death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Was buried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Rose victoriously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Ascended to Heaven to reign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ADEB4-01AE-1EBE-9BC1-812EDCB56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9DE4E-E305-7AAB-6735-4AD9F3B59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255" y="475672"/>
            <a:ext cx="9144000" cy="23876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n-lt"/>
              </a:rPr>
              <a:t>Discuss:  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Which of the things listed on pg. 133 is easiest for you to focus on/believe? </a:t>
            </a:r>
            <a:b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Which is hardest?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92282E-C2AC-50AE-0EC4-EEE746C8B233}"/>
              </a:ext>
            </a:extLst>
          </p:cNvPr>
          <p:cNvSpPr txBox="1"/>
          <p:nvPr/>
        </p:nvSpPr>
        <p:spPr>
          <a:xfrm>
            <a:off x="5952260" y="2813849"/>
            <a:ext cx="60960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Redemption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Freedom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Rescue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Triumph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Hope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Inheritance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Peace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D3A2F-3DA8-042C-22A9-7135B8FB4B31}"/>
              </a:ext>
            </a:extLst>
          </p:cNvPr>
          <p:cNvSpPr txBox="1"/>
          <p:nvPr/>
        </p:nvSpPr>
        <p:spPr>
          <a:xfrm>
            <a:off x="2452255" y="2749972"/>
            <a:ext cx="609600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Forgiveness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Salvation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Justification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Reconciliation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Love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Adoption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Cleansing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Healing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49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30060-3481-D313-81A3-5384E172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E882A-485E-5D6B-0018-EBBD46344E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509" y="2997199"/>
            <a:ext cx="9144000" cy="23876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n-lt"/>
              </a:rPr>
              <a:t>Discuss:  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r>
              <a:rPr lang="en-US" sz="4000" dirty="0">
                <a:solidFill>
                  <a:schemeClr val="bg1"/>
                </a:solidFill>
                <a:latin typeface="+mn-lt"/>
              </a:rPr>
              <a:t>If Jesus really rose again, how does that change your fears and anxieties? 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r>
              <a:rPr lang="en-US" sz="4000" dirty="0">
                <a:solidFill>
                  <a:schemeClr val="bg1"/>
                </a:solidFill>
                <a:latin typeface="+mn-lt"/>
              </a:rPr>
              <a:t>If He is reigning right now, how does that change your fears and anxieties?</a:t>
            </a:r>
            <a:br>
              <a:rPr lang="en-US" sz="3600" dirty="0">
                <a:solidFill>
                  <a:schemeClr val="bg1"/>
                </a:solidFill>
                <a:latin typeface="+mn-lt"/>
              </a:rPr>
            </a:br>
            <a:endParaRPr lang="en-US" sz="3600" dirty="0">
              <a:solidFill>
                <a:schemeClr val="bg1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727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6FA89-4B69-417C-2A5B-D54A8C48E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4C04F-2C16-21C2-A17C-9BFFF0902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6867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Pneumatology 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study of the Holy Spirit</a:t>
            </a:r>
            <a:b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(“pneuma”=breathe or spirit)</a:t>
            </a:r>
          </a:p>
        </p:txBody>
      </p:sp>
    </p:spTree>
    <p:extLst>
      <p:ext uri="{BB962C8B-B14F-4D97-AF65-F5344CB8AC3E}">
        <p14:creationId xmlns:p14="http://schemas.microsoft.com/office/powerpoint/2010/main" val="2683210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2502D-7918-5B32-440E-981F7B2F6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E3B9BA-E78C-751A-28A4-E4DCFEBAFA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C3EB8-B4EB-B829-A362-07E47F8BC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49" y="311958"/>
            <a:ext cx="9312164" cy="623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57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04101-5419-B6DC-638C-7C3FB3BF5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AC6B8-F215-9D01-68D9-088D6C76E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484" y="1273628"/>
            <a:ext cx="11484429" cy="886506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+mn-lt"/>
              </a:rPr>
              <a:t>Common Misconceptions About the Holy Spirit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71B514-E162-874B-FB56-516C5ADE9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71" y="2160134"/>
            <a:ext cx="9144000" cy="1655762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He is a force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He comes and goes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He is an emotion or feeling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He is dramatic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He is nice but not necessary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0B6A1-6CF7-0398-8275-0BEE00234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E00D3-A372-4AA0-1E71-7FB2F734F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671" y="734332"/>
            <a:ext cx="9144000" cy="88650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+mn-lt"/>
              </a:rPr>
              <a:t>What Have We Covered So Far?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A14D11-845C-2EE3-87D1-A1389EBCAC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7943" y="1620838"/>
            <a:ext cx="9144000" cy="1655762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The Trinity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Attributes of God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Scripture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Nature of Humanity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Sin</a:t>
            </a:r>
          </a:p>
        </p:txBody>
      </p:sp>
    </p:spTree>
    <p:extLst>
      <p:ext uri="{BB962C8B-B14F-4D97-AF65-F5344CB8AC3E}">
        <p14:creationId xmlns:p14="http://schemas.microsoft.com/office/powerpoint/2010/main" val="184585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75BA5-EB20-48A0-DEF6-9D0BC6A35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DC38-8B09-0D2B-9A13-52059BBDE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701" y="595161"/>
            <a:ext cx="11484429" cy="886506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+mn-lt"/>
              </a:rPr>
              <a:t>Key Truths About the Holy Spirit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531B173-5BD0-0902-891B-735974CD7B74}"/>
              </a:ext>
            </a:extLst>
          </p:cNvPr>
          <p:cNvSpPr txBox="1">
            <a:spLocks/>
          </p:cNvSpPr>
          <p:nvPr/>
        </p:nvSpPr>
        <p:spPr>
          <a:xfrm>
            <a:off x="660701" y="148166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He is a person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He is God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He proceeds from the Father and Son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He inspired Scripture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He is to be adored and glorified (worshipped)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1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86F4B-3FE4-3741-72EF-19178D25D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433A1-BFA6-905F-804B-FD8CE1FC2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384" y="930728"/>
            <a:ext cx="11484429" cy="886506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+mn-lt"/>
              </a:rPr>
              <a:t>Christ’s Accomplishments </a:t>
            </a:r>
            <a:br>
              <a:rPr lang="en-US" sz="4400" dirty="0">
                <a:solidFill>
                  <a:schemeClr val="bg1"/>
                </a:solidFill>
                <a:latin typeface="+mn-lt"/>
              </a:rPr>
            </a:br>
            <a:r>
              <a:rPr lang="en-US" sz="4400" dirty="0">
                <a:solidFill>
                  <a:schemeClr val="bg1"/>
                </a:solidFill>
                <a:latin typeface="+mn-lt"/>
              </a:rPr>
              <a:t>Applied Through the Holy Spirit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FDD85B-3179-EE4E-AC69-C5633B7C5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71" y="2160134"/>
            <a:ext cx="9144000" cy="1655762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Regeneration</a:t>
            </a:r>
          </a:p>
        </p:txBody>
      </p:sp>
    </p:spTree>
    <p:extLst>
      <p:ext uri="{BB962C8B-B14F-4D97-AF65-F5344CB8AC3E}">
        <p14:creationId xmlns:p14="http://schemas.microsoft.com/office/powerpoint/2010/main" val="91342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91EC2-2C7B-96EC-6BA3-D6B446A5D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hadd Webb on Joe rogan_19D62FC0-E463-4620-A767-313ECCCC8101.mp4">
            <a:hlinkClick r:id="" action="ppaction://media"/>
            <a:extLst>
              <a:ext uri="{FF2B5EF4-FFF2-40B4-BE49-F238E27FC236}">
                <a16:creationId xmlns:a16="http://schemas.microsoft.com/office/drawing/2014/main" id="{D882E2CF-838E-A89C-8306-045E2491B1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9600"/>
            <a:ext cx="12192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5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44653-3AA0-E0FC-9358-89885FAA1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3AFFA-CE68-1F93-07F2-967F11FBF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384" y="930728"/>
            <a:ext cx="11484429" cy="886506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+mn-lt"/>
              </a:rPr>
              <a:t>Christ’s Accomplishments </a:t>
            </a:r>
            <a:br>
              <a:rPr lang="en-US" sz="4400" dirty="0">
                <a:solidFill>
                  <a:schemeClr val="bg1"/>
                </a:solidFill>
                <a:latin typeface="+mn-lt"/>
              </a:rPr>
            </a:br>
            <a:r>
              <a:rPr lang="en-US" sz="4400" dirty="0">
                <a:solidFill>
                  <a:schemeClr val="bg1"/>
                </a:solidFill>
                <a:latin typeface="+mn-lt"/>
              </a:rPr>
              <a:t>Applied Through the Holy Spirit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2ABD2-5ED8-16F9-C527-72214C633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71" y="2160134"/>
            <a:ext cx="9144000" cy="1655762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Regeneration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Union with Christ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Sanctification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Perseverance &amp; Glorification</a:t>
            </a:r>
          </a:p>
        </p:txBody>
      </p:sp>
    </p:spTree>
    <p:extLst>
      <p:ext uri="{BB962C8B-B14F-4D97-AF65-F5344CB8AC3E}">
        <p14:creationId xmlns:p14="http://schemas.microsoft.com/office/powerpoint/2010/main" val="329671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28841-654F-6493-2456-A41BC7097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05E84-98D1-902D-1204-E2D9D8800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2152" y="1699740"/>
            <a:ext cx="9144000" cy="23876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n-lt"/>
              </a:rPr>
              <a:t>Discuss:  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r>
              <a:rPr lang="en-US" sz="4000" dirty="0">
                <a:solidFill>
                  <a:schemeClr val="bg1"/>
                </a:solidFill>
                <a:latin typeface="+mn-lt"/>
              </a:rPr>
              <a:t>How have you seen the Spirit at work in your own sanctification?</a:t>
            </a:r>
            <a:endParaRPr lang="en-US" sz="3600" dirty="0">
              <a:solidFill>
                <a:schemeClr val="bg1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748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C9B07-1507-C10B-C331-D0112781B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E8194-0D01-A4DF-3665-2322E9279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9861" y="2235200"/>
            <a:ext cx="9144000" cy="23876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n-lt"/>
              </a:rPr>
              <a:t>Discuss:  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r>
              <a:rPr lang="en-US" sz="4000" dirty="0">
                <a:solidFill>
                  <a:schemeClr val="bg1"/>
                </a:solidFill>
                <a:latin typeface="+mn-lt"/>
              </a:rPr>
              <a:t>What doubts are addressed by the fact 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r>
              <a:rPr lang="en-US" sz="4000" dirty="0">
                <a:solidFill>
                  <a:schemeClr val="bg1"/>
                </a:solidFill>
                <a:latin typeface="+mn-lt"/>
              </a:rPr>
              <a:t>that the Holy Spirit seals and guarantees our salvation?</a:t>
            </a:r>
            <a:endParaRPr lang="en-US" sz="3600" dirty="0">
              <a:solidFill>
                <a:schemeClr val="bg1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879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2EACA-DBA6-AF35-D0DC-70A2C52A7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C669-539C-DBA3-8879-5F8DF5869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6867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The Bible, like all sacred writings, contains helpful accounts of ancient myths but is not literally true.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73C21-5BA8-DF99-0E92-7637EA775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0495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2016: 17% of American evangelicals agree</a:t>
            </a:r>
          </a:p>
          <a:p>
            <a:r>
              <a:rPr lang="en-US" sz="3200" dirty="0">
                <a:solidFill>
                  <a:schemeClr val="bg1"/>
                </a:solidFill>
              </a:rPr>
              <a:t>2022: 26% of American evangelicals agree</a:t>
            </a:r>
          </a:p>
        </p:txBody>
      </p:sp>
    </p:spTree>
    <p:extLst>
      <p:ext uri="{BB962C8B-B14F-4D97-AF65-F5344CB8AC3E}">
        <p14:creationId xmlns:p14="http://schemas.microsoft.com/office/powerpoint/2010/main" val="261078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2B5BB-23C1-2BAB-F661-79BAEA4A5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4522B-ED75-A08A-D0B9-5B0965FD1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68677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Jesus was a great teacher, but He was not God.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0C9846-C8C9-2D85-DDE0-80B9D9952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0495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2020: 30% of American evangelicals agree</a:t>
            </a:r>
          </a:p>
          <a:p>
            <a:r>
              <a:rPr lang="en-US" sz="3200" dirty="0">
                <a:solidFill>
                  <a:schemeClr val="bg1"/>
                </a:solidFill>
              </a:rPr>
              <a:t>2022: 43% of American evangelicals agree</a:t>
            </a:r>
          </a:p>
        </p:txBody>
      </p:sp>
    </p:spTree>
    <p:extLst>
      <p:ext uri="{BB962C8B-B14F-4D97-AF65-F5344CB8AC3E}">
        <p14:creationId xmlns:p14="http://schemas.microsoft.com/office/powerpoint/2010/main" val="16804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42708-A7FF-B19A-734B-6D0167131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38204-5D75-99FB-A318-3F70D59D8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6867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God accepts the worship of all religions, including Christianity, Judaism and Islam.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68C22B-FBB2-F064-BB66-2EC74F024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0495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2016: 48% of American evangelicals agree</a:t>
            </a:r>
          </a:p>
          <a:p>
            <a:r>
              <a:rPr lang="en-US" sz="3200" dirty="0">
                <a:solidFill>
                  <a:schemeClr val="bg1"/>
                </a:solidFill>
              </a:rPr>
              <a:t>2022: 56% of American evangelicals agree</a:t>
            </a:r>
          </a:p>
        </p:txBody>
      </p:sp>
    </p:spTree>
    <p:extLst>
      <p:ext uri="{BB962C8B-B14F-4D97-AF65-F5344CB8AC3E}">
        <p14:creationId xmlns:p14="http://schemas.microsoft.com/office/powerpoint/2010/main" val="10175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3FED8-F68B-7E33-6175-873C9EE3D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0C6EE-BB51-985D-D2EC-54D961898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6867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Christology 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study of the person, nature and role of Jesus Christ</a:t>
            </a:r>
          </a:p>
        </p:txBody>
      </p:sp>
    </p:spTree>
    <p:extLst>
      <p:ext uri="{BB962C8B-B14F-4D97-AF65-F5344CB8AC3E}">
        <p14:creationId xmlns:p14="http://schemas.microsoft.com/office/powerpoint/2010/main" val="3063704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FB800-7271-BCBC-508F-34E7D7CE6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E9F10-672F-CD97-4E70-32BD692F5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68677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Who was Jesus?</a:t>
            </a:r>
          </a:p>
        </p:txBody>
      </p:sp>
    </p:spTree>
    <p:extLst>
      <p:ext uri="{BB962C8B-B14F-4D97-AF65-F5344CB8AC3E}">
        <p14:creationId xmlns:p14="http://schemas.microsoft.com/office/powerpoint/2010/main" val="2144770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FE3CE-35C2-5B2C-5252-60ADFA81A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6977C-A3B2-B4A1-25BA-52794AC09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407" y="734332"/>
            <a:ext cx="9144000" cy="8865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Many People Think Jesus Was…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E53E31-9DCC-D246-E45E-0366FE33C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7942" y="1620838"/>
            <a:ext cx="10916557" cy="1655762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character from folklore. He never existed.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failed prophet.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wise teacher.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violent revolutionary who failed to overthrow Rome.</a:t>
            </a:r>
          </a:p>
        </p:txBody>
      </p:sp>
    </p:spTree>
    <p:extLst>
      <p:ext uri="{BB962C8B-B14F-4D97-AF65-F5344CB8AC3E}">
        <p14:creationId xmlns:p14="http://schemas.microsoft.com/office/powerpoint/2010/main" val="170707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51E53-35BB-81F9-29CD-D61E6AAEE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ok cover with a maze&#10;&#10;AI-generated content may be incorrect.">
            <a:extLst>
              <a:ext uri="{FF2B5EF4-FFF2-40B4-BE49-F238E27FC236}">
                <a16:creationId xmlns:a16="http://schemas.microsoft.com/office/drawing/2014/main" id="{8423E84E-7ACE-0BFC-A798-DCD7646AB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112" y="749300"/>
            <a:ext cx="3273487" cy="54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60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13319</TotalTime>
  <Words>528</Words>
  <Application>Microsoft Macintosh PowerPoint</Application>
  <PresentationFormat>Widescreen</PresentationFormat>
  <Paragraphs>83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What Have We Covered So Far?</vt:lpstr>
      <vt:lpstr>The Bible, like all sacred writings, contains helpful accounts of ancient myths but is not literally true.</vt:lpstr>
      <vt:lpstr>Jesus was a great teacher, but He was not God.</vt:lpstr>
      <vt:lpstr>God accepts the worship of all religions, including Christianity, Judaism and Islam.</vt:lpstr>
      <vt:lpstr>Christology  The study of the person, nature and role of Jesus Christ</vt:lpstr>
      <vt:lpstr>Who was Jesus?</vt:lpstr>
      <vt:lpstr>Many People Think Jesus Was…</vt:lpstr>
      <vt:lpstr>PowerPoint Presentation</vt:lpstr>
      <vt:lpstr>The Incarnation</vt:lpstr>
      <vt:lpstr>Why The Incarnation Matters</vt:lpstr>
      <vt:lpstr>PowerPoint Presentation</vt:lpstr>
      <vt:lpstr>Why does all this deep stuff matter?</vt:lpstr>
      <vt:lpstr>What Jesus Accomplished During His Incarnation</vt:lpstr>
      <vt:lpstr>Discuss:   Which of the things listed on pg. 133 is easiest for you to focus on/believe?  Which is hardest? </vt:lpstr>
      <vt:lpstr>Discuss:   If Jesus really rose again, how does that change your fears and anxieties?   If He is reigning right now, how does that change your fears and anxieties? </vt:lpstr>
      <vt:lpstr>Pneumatology  The study of the Holy Spirit (“pneuma”=breathe or spirit)</vt:lpstr>
      <vt:lpstr>PowerPoint Presentation</vt:lpstr>
      <vt:lpstr>Common Misconceptions About the Holy Spirit</vt:lpstr>
      <vt:lpstr>Key Truths About the Holy Spirit</vt:lpstr>
      <vt:lpstr>Christ’s Accomplishments  Applied Through the Holy Spirit</vt:lpstr>
      <vt:lpstr>PowerPoint Presentation</vt:lpstr>
      <vt:lpstr>Christ’s Accomplishments  Applied Through the Holy Spirit</vt:lpstr>
      <vt:lpstr>Discuss:   How have you seen the Spirit at work in your own sanctification?</vt:lpstr>
      <vt:lpstr>Discuss:   What doubts are addressed by the fact  that the Holy Spirit seals and guarantees our salvation?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Preston Young</dc:creator>
  <cp:lastModifiedBy>Trevor Meers</cp:lastModifiedBy>
  <cp:revision>80</cp:revision>
  <dcterms:created xsi:type="dcterms:W3CDTF">2021-01-31T01:38:30Z</dcterms:created>
  <dcterms:modified xsi:type="dcterms:W3CDTF">2025-08-03T20:38:07Z</dcterms:modified>
</cp:coreProperties>
</file>