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304" r:id="rId4"/>
    <p:sldId id="305" r:id="rId5"/>
    <p:sldId id="297" r:id="rId6"/>
    <p:sldId id="303" r:id="rId7"/>
    <p:sldId id="261" r:id="rId8"/>
    <p:sldId id="284" r:id="rId9"/>
    <p:sldId id="285" r:id="rId10"/>
    <p:sldId id="286" r:id="rId11"/>
    <p:sldId id="262" r:id="rId12"/>
    <p:sldId id="287" r:id="rId13"/>
    <p:sldId id="288" r:id="rId14"/>
    <p:sldId id="289" r:id="rId15"/>
    <p:sldId id="290" r:id="rId16"/>
    <p:sldId id="291" r:id="rId17"/>
    <p:sldId id="292" r:id="rId18"/>
    <p:sldId id="293" r:id="rId19"/>
    <p:sldId id="280" r:id="rId20"/>
    <p:sldId id="281" r:id="rId21"/>
    <p:sldId id="282" r:id="rId22"/>
    <p:sldId id="283" r:id="rId23"/>
    <p:sldId id="296" r:id="rId24"/>
    <p:sldId id="299" r:id="rId25"/>
    <p:sldId id="300" r:id="rId26"/>
    <p:sldId id="302" r:id="rId27"/>
    <p:sldId id="294" r:id="rId28"/>
    <p:sldId id="301" r:id="rId29"/>
    <p:sldId id="258" r:id="rId30"/>
    <p:sldId id="317" r:id="rId31"/>
    <p:sldId id="318" r:id="rId32"/>
    <p:sldId id="306" r:id="rId33"/>
    <p:sldId id="307" r:id="rId34"/>
    <p:sldId id="308" r:id="rId35"/>
    <p:sldId id="309" r:id="rId36"/>
    <p:sldId id="310" r:id="rId37"/>
    <p:sldId id="311" r:id="rId38"/>
    <p:sldId id="312" r:id="rId39"/>
    <p:sldId id="313" r:id="rId40"/>
    <p:sldId id="314" r:id="rId41"/>
    <p:sldId id="315" r:id="rId42"/>
    <p:sldId id="316" r:id="rId43"/>
    <p:sldId id="319" r:id="rId44"/>
    <p:sldId id="320" r:id="rId45"/>
    <p:sldId id="321" r:id="rId46"/>
    <p:sldId id="322" r:id="rId47"/>
    <p:sldId id="323" r:id="rId48"/>
    <p:sldId id="338" r:id="rId49"/>
    <p:sldId id="327" r:id="rId50"/>
    <p:sldId id="324" r:id="rId51"/>
    <p:sldId id="325" r:id="rId52"/>
    <p:sldId id="326" r:id="rId53"/>
    <p:sldId id="329" r:id="rId54"/>
    <p:sldId id="334" r:id="rId55"/>
    <p:sldId id="330" r:id="rId56"/>
    <p:sldId id="332" r:id="rId57"/>
    <p:sldId id="335" r:id="rId58"/>
    <p:sldId id="336" r:id="rId59"/>
    <p:sldId id="333" r:id="rId60"/>
    <p:sldId id="337" r:id="rId61"/>
    <p:sldId id="331"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AB00"/>
    <a:srgbClr val="A97E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79"/>
    <p:restoredTop sz="94719"/>
  </p:normalViewPr>
  <p:slideViewPr>
    <p:cSldViewPr snapToGrid="0" snapToObjects="1">
      <p:cViewPr varScale="1">
        <p:scale>
          <a:sx n="90" d="100"/>
          <a:sy n="90" d="100"/>
        </p:scale>
        <p:origin x="232" y="8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A22B7-7CE6-1E49-8833-30E3D46E28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EE6C039-70EA-B840-BB4F-9CC97CE36F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83EEF7D-7C56-CD47-95BA-105EBCB93405}"/>
              </a:ext>
            </a:extLst>
          </p:cNvPr>
          <p:cNvSpPr>
            <a:spLocks noGrp="1"/>
          </p:cNvSpPr>
          <p:nvPr>
            <p:ph type="dt" sz="half" idx="10"/>
          </p:nvPr>
        </p:nvSpPr>
        <p:spPr/>
        <p:txBody>
          <a:bodyPr/>
          <a:lstStyle/>
          <a:p>
            <a:fld id="{98E1BBAA-25F7-2245-AF17-D370482E983E}" type="datetimeFigureOut">
              <a:rPr lang="en-US" smtClean="0"/>
              <a:pPr/>
              <a:t>7/12/25</a:t>
            </a:fld>
            <a:endParaRPr lang="en-US"/>
          </a:p>
        </p:txBody>
      </p:sp>
      <p:sp>
        <p:nvSpPr>
          <p:cNvPr id="5" name="Footer Placeholder 4">
            <a:extLst>
              <a:ext uri="{FF2B5EF4-FFF2-40B4-BE49-F238E27FC236}">
                <a16:creationId xmlns:a16="http://schemas.microsoft.com/office/drawing/2014/main" id="{05E83B43-18B5-CD4B-B8FD-0B7AE74B09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BF9CDD-7DDF-C14D-9876-AF08CD6E647E}"/>
              </a:ext>
            </a:extLst>
          </p:cNvPr>
          <p:cNvSpPr>
            <a:spLocks noGrp="1"/>
          </p:cNvSpPr>
          <p:nvPr>
            <p:ph type="sldNum" sz="quarter" idx="12"/>
          </p:nvPr>
        </p:nvSpPr>
        <p:spPr/>
        <p:txBody>
          <a:bodyPr/>
          <a:lstStyle/>
          <a:p>
            <a:fld id="{69CC1A81-A4B9-0F4A-B24E-8ABCA579FE26}" type="slidenum">
              <a:rPr lang="en-US" smtClean="0"/>
              <a:pPr/>
              <a:t>‹#›</a:t>
            </a:fld>
            <a:endParaRPr lang="en-US"/>
          </a:p>
        </p:txBody>
      </p:sp>
    </p:spTree>
    <p:extLst>
      <p:ext uri="{BB962C8B-B14F-4D97-AF65-F5344CB8AC3E}">
        <p14:creationId xmlns:p14="http://schemas.microsoft.com/office/powerpoint/2010/main" val="4267309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B4221-F813-FA43-A842-AF7B1F2950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6F0DC9-723A-FB49-8268-8CDDB84E66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6D781F-A790-0D4C-AA66-2DBBCBA4D49C}"/>
              </a:ext>
            </a:extLst>
          </p:cNvPr>
          <p:cNvSpPr>
            <a:spLocks noGrp="1"/>
          </p:cNvSpPr>
          <p:nvPr>
            <p:ph type="dt" sz="half" idx="10"/>
          </p:nvPr>
        </p:nvSpPr>
        <p:spPr/>
        <p:txBody>
          <a:bodyPr/>
          <a:lstStyle/>
          <a:p>
            <a:fld id="{98E1BBAA-25F7-2245-AF17-D370482E983E}" type="datetimeFigureOut">
              <a:rPr lang="en-US" smtClean="0"/>
              <a:pPr/>
              <a:t>7/12/25</a:t>
            </a:fld>
            <a:endParaRPr lang="en-US"/>
          </a:p>
        </p:txBody>
      </p:sp>
      <p:sp>
        <p:nvSpPr>
          <p:cNvPr id="5" name="Footer Placeholder 4">
            <a:extLst>
              <a:ext uri="{FF2B5EF4-FFF2-40B4-BE49-F238E27FC236}">
                <a16:creationId xmlns:a16="http://schemas.microsoft.com/office/drawing/2014/main" id="{816BD9EB-BAC3-AB4B-918C-F5E176637E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2D4B0E-A488-C647-886E-A0232C880D63}"/>
              </a:ext>
            </a:extLst>
          </p:cNvPr>
          <p:cNvSpPr>
            <a:spLocks noGrp="1"/>
          </p:cNvSpPr>
          <p:nvPr>
            <p:ph type="sldNum" sz="quarter" idx="12"/>
          </p:nvPr>
        </p:nvSpPr>
        <p:spPr/>
        <p:txBody>
          <a:bodyPr/>
          <a:lstStyle/>
          <a:p>
            <a:fld id="{69CC1A81-A4B9-0F4A-B24E-8ABCA579FE26}" type="slidenum">
              <a:rPr lang="en-US" smtClean="0"/>
              <a:pPr/>
              <a:t>‹#›</a:t>
            </a:fld>
            <a:endParaRPr lang="en-US"/>
          </a:p>
        </p:txBody>
      </p:sp>
    </p:spTree>
    <p:extLst>
      <p:ext uri="{BB962C8B-B14F-4D97-AF65-F5344CB8AC3E}">
        <p14:creationId xmlns:p14="http://schemas.microsoft.com/office/powerpoint/2010/main" val="1676252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8BF69C-1E4C-D94B-9994-3AE7A8A406F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3EE4607-20E3-B340-9AD9-19D380E95D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F87B7F-60A5-B24A-A9E0-84857F5349EF}"/>
              </a:ext>
            </a:extLst>
          </p:cNvPr>
          <p:cNvSpPr>
            <a:spLocks noGrp="1"/>
          </p:cNvSpPr>
          <p:nvPr>
            <p:ph type="dt" sz="half" idx="10"/>
          </p:nvPr>
        </p:nvSpPr>
        <p:spPr/>
        <p:txBody>
          <a:bodyPr/>
          <a:lstStyle/>
          <a:p>
            <a:fld id="{98E1BBAA-25F7-2245-AF17-D370482E983E}" type="datetimeFigureOut">
              <a:rPr lang="en-US" smtClean="0"/>
              <a:pPr/>
              <a:t>7/12/25</a:t>
            </a:fld>
            <a:endParaRPr lang="en-US"/>
          </a:p>
        </p:txBody>
      </p:sp>
      <p:sp>
        <p:nvSpPr>
          <p:cNvPr id="5" name="Footer Placeholder 4">
            <a:extLst>
              <a:ext uri="{FF2B5EF4-FFF2-40B4-BE49-F238E27FC236}">
                <a16:creationId xmlns:a16="http://schemas.microsoft.com/office/drawing/2014/main" id="{B8EDABEC-CFA3-824C-A467-B3ED1BEC01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C923F0-0D25-2D48-AB60-DD5EB94B4FA6}"/>
              </a:ext>
            </a:extLst>
          </p:cNvPr>
          <p:cNvSpPr>
            <a:spLocks noGrp="1"/>
          </p:cNvSpPr>
          <p:nvPr>
            <p:ph type="sldNum" sz="quarter" idx="12"/>
          </p:nvPr>
        </p:nvSpPr>
        <p:spPr/>
        <p:txBody>
          <a:bodyPr/>
          <a:lstStyle/>
          <a:p>
            <a:fld id="{69CC1A81-A4B9-0F4A-B24E-8ABCA579FE26}" type="slidenum">
              <a:rPr lang="en-US" smtClean="0"/>
              <a:pPr/>
              <a:t>‹#›</a:t>
            </a:fld>
            <a:endParaRPr lang="en-US"/>
          </a:p>
        </p:txBody>
      </p:sp>
    </p:spTree>
    <p:extLst>
      <p:ext uri="{BB962C8B-B14F-4D97-AF65-F5344CB8AC3E}">
        <p14:creationId xmlns:p14="http://schemas.microsoft.com/office/powerpoint/2010/main" val="1957038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8BFE-9DE7-E948-BD0A-92501DABBD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6F398B-B77F-C349-92FA-D977D5AC63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48B1B1-68D9-8049-BEA3-261554E3328B}"/>
              </a:ext>
            </a:extLst>
          </p:cNvPr>
          <p:cNvSpPr>
            <a:spLocks noGrp="1"/>
          </p:cNvSpPr>
          <p:nvPr>
            <p:ph type="dt" sz="half" idx="10"/>
          </p:nvPr>
        </p:nvSpPr>
        <p:spPr/>
        <p:txBody>
          <a:bodyPr/>
          <a:lstStyle/>
          <a:p>
            <a:fld id="{98E1BBAA-25F7-2245-AF17-D370482E983E}" type="datetimeFigureOut">
              <a:rPr lang="en-US" smtClean="0"/>
              <a:pPr/>
              <a:t>7/12/25</a:t>
            </a:fld>
            <a:endParaRPr lang="en-US"/>
          </a:p>
        </p:txBody>
      </p:sp>
      <p:sp>
        <p:nvSpPr>
          <p:cNvPr id="5" name="Footer Placeholder 4">
            <a:extLst>
              <a:ext uri="{FF2B5EF4-FFF2-40B4-BE49-F238E27FC236}">
                <a16:creationId xmlns:a16="http://schemas.microsoft.com/office/drawing/2014/main" id="{04B02B56-F1D2-7742-B9E4-381AF16E50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4270B4-0B91-5946-8F15-C7299186933B}"/>
              </a:ext>
            </a:extLst>
          </p:cNvPr>
          <p:cNvSpPr>
            <a:spLocks noGrp="1"/>
          </p:cNvSpPr>
          <p:nvPr>
            <p:ph type="sldNum" sz="quarter" idx="12"/>
          </p:nvPr>
        </p:nvSpPr>
        <p:spPr/>
        <p:txBody>
          <a:bodyPr/>
          <a:lstStyle/>
          <a:p>
            <a:fld id="{69CC1A81-A4B9-0F4A-B24E-8ABCA579FE26}" type="slidenum">
              <a:rPr lang="en-US" smtClean="0"/>
              <a:pPr/>
              <a:t>‹#›</a:t>
            </a:fld>
            <a:endParaRPr lang="en-US"/>
          </a:p>
        </p:txBody>
      </p:sp>
    </p:spTree>
    <p:extLst>
      <p:ext uri="{BB962C8B-B14F-4D97-AF65-F5344CB8AC3E}">
        <p14:creationId xmlns:p14="http://schemas.microsoft.com/office/powerpoint/2010/main" val="1617448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1B9B5-3922-BE4D-AC84-2A029B2C28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30141B-CCB8-E348-B5E7-C13C32D21A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B6C8E2-8755-4542-A62F-F24937E578C1}"/>
              </a:ext>
            </a:extLst>
          </p:cNvPr>
          <p:cNvSpPr>
            <a:spLocks noGrp="1"/>
          </p:cNvSpPr>
          <p:nvPr>
            <p:ph type="dt" sz="half" idx="10"/>
          </p:nvPr>
        </p:nvSpPr>
        <p:spPr/>
        <p:txBody>
          <a:bodyPr/>
          <a:lstStyle/>
          <a:p>
            <a:fld id="{98E1BBAA-25F7-2245-AF17-D370482E983E}" type="datetimeFigureOut">
              <a:rPr lang="en-US" smtClean="0"/>
              <a:pPr/>
              <a:t>7/12/25</a:t>
            </a:fld>
            <a:endParaRPr lang="en-US"/>
          </a:p>
        </p:txBody>
      </p:sp>
      <p:sp>
        <p:nvSpPr>
          <p:cNvPr id="5" name="Footer Placeholder 4">
            <a:extLst>
              <a:ext uri="{FF2B5EF4-FFF2-40B4-BE49-F238E27FC236}">
                <a16:creationId xmlns:a16="http://schemas.microsoft.com/office/drawing/2014/main" id="{1534B0CF-83D6-8A4A-A350-A459D8678C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836A1B-4D8A-0749-97F1-E0BC04FDAB8D}"/>
              </a:ext>
            </a:extLst>
          </p:cNvPr>
          <p:cNvSpPr>
            <a:spLocks noGrp="1"/>
          </p:cNvSpPr>
          <p:nvPr>
            <p:ph type="sldNum" sz="quarter" idx="12"/>
          </p:nvPr>
        </p:nvSpPr>
        <p:spPr/>
        <p:txBody>
          <a:bodyPr/>
          <a:lstStyle/>
          <a:p>
            <a:fld id="{69CC1A81-A4B9-0F4A-B24E-8ABCA579FE26}" type="slidenum">
              <a:rPr lang="en-US" smtClean="0"/>
              <a:pPr/>
              <a:t>‹#›</a:t>
            </a:fld>
            <a:endParaRPr lang="en-US"/>
          </a:p>
        </p:txBody>
      </p:sp>
    </p:spTree>
    <p:extLst>
      <p:ext uri="{BB962C8B-B14F-4D97-AF65-F5344CB8AC3E}">
        <p14:creationId xmlns:p14="http://schemas.microsoft.com/office/powerpoint/2010/main" val="236831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8726F-C6AC-E647-A265-22FC92E6FF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D5562E-DF73-2C42-AE62-CA043BBCF4E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0F9F6D-BC5F-6E4D-9F18-FC98CBB2F2E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3AA843-1D4A-E347-81B1-B2E34AF39603}"/>
              </a:ext>
            </a:extLst>
          </p:cNvPr>
          <p:cNvSpPr>
            <a:spLocks noGrp="1"/>
          </p:cNvSpPr>
          <p:nvPr>
            <p:ph type="dt" sz="half" idx="10"/>
          </p:nvPr>
        </p:nvSpPr>
        <p:spPr/>
        <p:txBody>
          <a:bodyPr/>
          <a:lstStyle/>
          <a:p>
            <a:fld id="{98E1BBAA-25F7-2245-AF17-D370482E983E}" type="datetimeFigureOut">
              <a:rPr lang="en-US" smtClean="0"/>
              <a:pPr/>
              <a:t>7/12/25</a:t>
            </a:fld>
            <a:endParaRPr lang="en-US"/>
          </a:p>
        </p:txBody>
      </p:sp>
      <p:sp>
        <p:nvSpPr>
          <p:cNvPr id="6" name="Footer Placeholder 5">
            <a:extLst>
              <a:ext uri="{FF2B5EF4-FFF2-40B4-BE49-F238E27FC236}">
                <a16:creationId xmlns:a16="http://schemas.microsoft.com/office/drawing/2014/main" id="{31EBCC6F-242E-224F-878C-C9F24D3874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1CB981-C781-9B42-8F9E-190B62360A30}"/>
              </a:ext>
            </a:extLst>
          </p:cNvPr>
          <p:cNvSpPr>
            <a:spLocks noGrp="1"/>
          </p:cNvSpPr>
          <p:nvPr>
            <p:ph type="sldNum" sz="quarter" idx="12"/>
          </p:nvPr>
        </p:nvSpPr>
        <p:spPr/>
        <p:txBody>
          <a:bodyPr/>
          <a:lstStyle/>
          <a:p>
            <a:fld id="{69CC1A81-A4B9-0F4A-B24E-8ABCA579FE26}" type="slidenum">
              <a:rPr lang="en-US" smtClean="0"/>
              <a:pPr/>
              <a:t>‹#›</a:t>
            </a:fld>
            <a:endParaRPr lang="en-US"/>
          </a:p>
        </p:txBody>
      </p:sp>
    </p:spTree>
    <p:extLst>
      <p:ext uri="{BB962C8B-B14F-4D97-AF65-F5344CB8AC3E}">
        <p14:creationId xmlns:p14="http://schemas.microsoft.com/office/powerpoint/2010/main" val="2930545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9584A-B0E4-2B44-9C3F-5BFFFDE415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AC19A44-A7C9-9846-B99E-B1F21F6AF2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494CCA-E840-F24A-A0AE-8AD71115FA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5C73F9-43C5-CC46-A791-1588A1EAC1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C9224ED-3C27-074D-A03D-F7221D194B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E7A0A7-756A-B048-BFE8-DF67823C2998}"/>
              </a:ext>
            </a:extLst>
          </p:cNvPr>
          <p:cNvSpPr>
            <a:spLocks noGrp="1"/>
          </p:cNvSpPr>
          <p:nvPr>
            <p:ph type="dt" sz="half" idx="10"/>
          </p:nvPr>
        </p:nvSpPr>
        <p:spPr/>
        <p:txBody>
          <a:bodyPr/>
          <a:lstStyle/>
          <a:p>
            <a:fld id="{98E1BBAA-25F7-2245-AF17-D370482E983E}" type="datetimeFigureOut">
              <a:rPr lang="en-US" smtClean="0"/>
              <a:pPr/>
              <a:t>7/12/25</a:t>
            </a:fld>
            <a:endParaRPr lang="en-US"/>
          </a:p>
        </p:txBody>
      </p:sp>
      <p:sp>
        <p:nvSpPr>
          <p:cNvPr id="8" name="Footer Placeholder 7">
            <a:extLst>
              <a:ext uri="{FF2B5EF4-FFF2-40B4-BE49-F238E27FC236}">
                <a16:creationId xmlns:a16="http://schemas.microsoft.com/office/drawing/2014/main" id="{6E0EC0C2-59DD-7F42-A282-8FCE4A9E00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C2AA31F-0DCE-0F4C-8DBA-0D653DE4B581}"/>
              </a:ext>
            </a:extLst>
          </p:cNvPr>
          <p:cNvSpPr>
            <a:spLocks noGrp="1"/>
          </p:cNvSpPr>
          <p:nvPr>
            <p:ph type="sldNum" sz="quarter" idx="12"/>
          </p:nvPr>
        </p:nvSpPr>
        <p:spPr/>
        <p:txBody>
          <a:bodyPr/>
          <a:lstStyle/>
          <a:p>
            <a:fld id="{69CC1A81-A4B9-0F4A-B24E-8ABCA579FE26}" type="slidenum">
              <a:rPr lang="en-US" smtClean="0"/>
              <a:pPr/>
              <a:t>‹#›</a:t>
            </a:fld>
            <a:endParaRPr lang="en-US"/>
          </a:p>
        </p:txBody>
      </p:sp>
    </p:spTree>
    <p:extLst>
      <p:ext uri="{BB962C8B-B14F-4D97-AF65-F5344CB8AC3E}">
        <p14:creationId xmlns:p14="http://schemas.microsoft.com/office/powerpoint/2010/main" val="1617745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5BDAE-0B65-F94A-AEB5-214D6E3F87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6A342D-3CD8-5243-9971-9DA8401BE029}"/>
              </a:ext>
            </a:extLst>
          </p:cNvPr>
          <p:cNvSpPr>
            <a:spLocks noGrp="1"/>
          </p:cNvSpPr>
          <p:nvPr>
            <p:ph type="dt" sz="half" idx="10"/>
          </p:nvPr>
        </p:nvSpPr>
        <p:spPr/>
        <p:txBody>
          <a:bodyPr/>
          <a:lstStyle/>
          <a:p>
            <a:fld id="{98E1BBAA-25F7-2245-AF17-D370482E983E}" type="datetimeFigureOut">
              <a:rPr lang="en-US" smtClean="0"/>
              <a:pPr/>
              <a:t>7/12/25</a:t>
            </a:fld>
            <a:endParaRPr lang="en-US"/>
          </a:p>
        </p:txBody>
      </p:sp>
      <p:sp>
        <p:nvSpPr>
          <p:cNvPr id="4" name="Footer Placeholder 3">
            <a:extLst>
              <a:ext uri="{FF2B5EF4-FFF2-40B4-BE49-F238E27FC236}">
                <a16:creationId xmlns:a16="http://schemas.microsoft.com/office/drawing/2014/main" id="{089BEE1C-969A-4947-BA7A-6604F8F8160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F956CD-CC77-E746-AD62-A6ACCD2A7DE2}"/>
              </a:ext>
            </a:extLst>
          </p:cNvPr>
          <p:cNvSpPr>
            <a:spLocks noGrp="1"/>
          </p:cNvSpPr>
          <p:nvPr>
            <p:ph type="sldNum" sz="quarter" idx="12"/>
          </p:nvPr>
        </p:nvSpPr>
        <p:spPr/>
        <p:txBody>
          <a:bodyPr/>
          <a:lstStyle/>
          <a:p>
            <a:fld id="{69CC1A81-A4B9-0F4A-B24E-8ABCA579FE26}" type="slidenum">
              <a:rPr lang="en-US" smtClean="0"/>
              <a:pPr/>
              <a:t>‹#›</a:t>
            </a:fld>
            <a:endParaRPr lang="en-US"/>
          </a:p>
        </p:txBody>
      </p:sp>
    </p:spTree>
    <p:extLst>
      <p:ext uri="{BB962C8B-B14F-4D97-AF65-F5344CB8AC3E}">
        <p14:creationId xmlns:p14="http://schemas.microsoft.com/office/powerpoint/2010/main" val="2570201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6747CD-4AF5-114E-A63B-27C61F9D7BC2}"/>
              </a:ext>
            </a:extLst>
          </p:cNvPr>
          <p:cNvSpPr>
            <a:spLocks noGrp="1"/>
          </p:cNvSpPr>
          <p:nvPr>
            <p:ph type="dt" sz="half" idx="10"/>
          </p:nvPr>
        </p:nvSpPr>
        <p:spPr/>
        <p:txBody>
          <a:bodyPr/>
          <a:lstStyle/>
          <a:p>
            <a:fld id="{98E1BBAA-25F7-2245-AF17-D370482E983E}" type="datetimeFigureOut">
              <a:rPr lang="en-US" smtClean="0"/>
              <a:pPr/>
              <a:t>7/12/25</a:t>
            </a:fld>
            <a:endParaRPr lang="en-US"/>
          </a:p>
        </p:txBody>
      </p:sp>
      <p:sp>
        <p:nvSpPr>
          <p:cNvPr id="3" name="Footer Placeholder 2">
            <a:extLst>
              <a:ext uri="{FF2B5EF4-FFF2-40B4-BE49-F238E27FC236}">
                <a16:creationId xmlns:a16="http://schemas.microsoft.com/office/drawing/2014/main" id="{FEA78FEC-BBA7-D64F-8DEA-E8AF021BAC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6BD45C-0246-3945-90B3-D46D9B8782F9}"/>
              </a:ext>
            </a:extLst>
          </p:cNvPr>
          <p:cNvSpPr>
            <a:spLocks noGrp="1"/>
          </p:cNvSpPr>
          <p:nvPr>
            <p:ph type="sldNum" sz="quarter" idx="12"/>
          </p:nvPr>
        </p:nvSpPr>
        <p:spPr/>
        <p:txBody>
          <a:bodyPr/>
          <a:lstStyle/>
          <a:p>
            <a:fld id="{69CC1A81-A4B9-0F4A-B24E-8ABCA579FE26}" type="slidenum">
              <a:rPr lang="en-US" smtClean="0"/>
              <a:pPr/>
              <a:t>‹#›</a:t>
            </a:fld>
            <a:endParaRPr lang="en-US"/>
          </a:p>
        </p:txBody>
      </p:sp>
    </p:spTree>
    <p:extLst>
      <p:ext uri="{BB962C8B-B14F-4D97-AF65-F5344CB8AC3E}">
        <p14:creationId xmlns:p14="http://schemas.microsoft.com/office/powerpoint/2010/main" val="4055443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9DA5D-F688-7B46-9AD2-21D1759730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4B7016-B857-B94B-B6A5-AB5D2613A1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E59684-8EBE-CE4D-9B3A-11E3089A6F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BD8BB4-EF7E-2A4F-AF0E-4992ECD2D655}"/>
              </a:ext>
            </a:extLst>
          </p:cNvPr>
          <p:cNvSpPr>
            <a:spLocks noGrp="1"/>
          </p:cNvSpPr>
          <p:nvPr>
            <p:ph type="dt" sz="half" idx="10"/>
          </p:nvPr>
        </p:nvSpPr>
        <p:spPr/>
        <p:txBody>
          <a:bodyPr/>
          <a:lstStyle/>
          <a:p>
            <a:fld id="{98E1BBAA-25F7-2245-AF17-D370482E983E}" type="datetimeFigureOut">
              <a:rPr lang="en-US" smtClean="0"/>
              <a:pPr/>
              <a:t>7/12/25</a:t>
            </a:fld>
            <a:endParaRPr lang="en-US"/>
          </a:p>
        </p:txBody>
      </p:sp>
      <p:sp>
        <p:nvSpPr>
          <p:cNvPr id="6" name="Footer Placeholder 5">
            <a:extLst>
              <a:ext uri="{FF2B5EF4-FFF2-40B4-BE49-F238E27FC236}">
                <a16:creationId xmlns:a16="http://schemas.microsoft.com/office/drawing/2014/main" id="{FAF58377-7D65-6745-9029-9493729BFC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25F0ED-B0B9-5545-9E89-69950C7BDF78}"/>
              </a:ext>
            </a:extLst>
          </p:cNvPr>
          <p:cNvSpPr>
            <a:spLocks noGrp="1"/>
          </p:cNvSpPr>
          <p:nvPr>
            <p:ph type="sldNum" sz="quarter" idx="12"/>
          </p:nvPr>
        </p:nvSpPr>
        <p:spPr/>
        <p:txBody>
          <a:bodyPr/>
          <a:lstStyle/>
          <a:p>
            <a:fld id="{69CC1A81-A4B9-0F4A-B24E-8ABCA579FE26}" type="slidenum">
              <a:rPr lang="en-US" smtClean="0"/>
              <a:pPr/>
              <a:t>‹#›</a:t>
            </a:fld>
            <a:endParaRPr lang="en-US"/>
          </a:p>
        </p:txBody>
      </p:sp>
    </p:spTree>
    <p:extLst>
      <p:ext uri="{BB962C8B-B14F-4D97-AF65-F5344CB8AC3E}">
        <p14:creationId xmlns:p14="http://schemas.microsoft.com/office/powerpoint/2010/main" val="2371685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2C5CD-FBE1-D248-B40C-D603E0F096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E5D4F2-05A1-554A-8A3E-5C03C4295C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BABDBEB-6E17-4942-90D3-20C9EBEC74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C71A0F-E92B-6441-A791-A5719B20DEB9}"/>
              </a:ext>
            </a:extLst>
          </p:cNvPr>
          <p:cNvSpPr>
            <a:spLocks noGrp="1"/>
          </p:cNvSpPr>
          <p:nvPr>
            <p:ph type="dt" sz="half" idx="10"/>
          </p:nvPr>
        </p:nvSpPr>
        <p:spPr/>
        <p:txBody>
          <a:bodyPr/>
          <a:lstStyle/>
          <a:p>
            <a:fld id="{98E1BBAA-25F7-2245-AF17-D370482E983E}" type="datetimeFigureOut">
              <a:rPr lang="en-US" smtClean="0"/>
              <a:pPr/>
              <a:t>7/12/25</a:t>
            </a:fld>
            <a:endParaRPr lang="en-US"/>
          </a:p>
        </p:txBody>
      </p:sp>
      <p:sp>
        <p:nvSpPr>
          <p:cNvPr id="6" name="Footer Placeholder 5">
            <a:extLst>
              <a:ext uri="{FF2B5EF4-FFF2-40B4-BE49-F238E27FC236}">
                <a16:creationId xmlns:a16="http://schemas.microsoft.com/office/drawing/2014/main" id="{B2179708-96E4-F045-B118-25BD269FC1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B340F3-C273-FB4F-A62B-A9C660D51F1C}"/>
              </a:ext>
            </a:extLst>
          </p:cNvPr>
          <p:cNvSpPr>
            <a:spLocks noGrp="1"/>
          </p:cNvSpPr>
          <p:nvPr>
            <p:ph type="sldNum" sz="quarter" idx="12"/>
          </p:nvPr>
        </p:nvSpPr>
        <p:spPr/>
        <p:txBody>
          <a:bodyPr/>
          <a:lstStyle/>
          <a:p>
            <a:fld id="{69CC1A81-A4B9-0F4A-B24E-8ABCA579FE26}" type="slidenum">
              <a:rPr lang="en-US" smtClean="0"/>
              <a:pPr/>
              <a:t>‹#›</a:t>
            </a:fld>
            <a:endParaRPr lang="en-US"/>
          </a:p>
        </p:txBody>
      </p:sp>
    </p:spTree>
    <p:extLst>
      <p:ext uri="{BB962C8B-B14F-4D97-AF65-F5344CB8AC3E}">
        <p14:creationId xmlns:p14="http://schemas.microsoft.com/office/powerpoint/2010/main" val="422217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A22D89-AA06-D44F-8FE7-AC686B059E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A2ACDE-C340-F44C-BE36-3AE160FE29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C75AD5-C7E4-2246-A2BF-96D0DDA001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E1BBAA-25F7-2245-AF17-D370482E983E}" type="datetimeFigureOut">
              <a:rPr lang="en-US" smtClean="0"/>
              <a:pPr/>
              <a:t>7/12/25</a:t>
            </a:fld>
            <a:endParaRPr lang="en-US"/>
          </a:p>
        </p:txBody>
      </p:sp>
      <p:sp>
        <p:nvSpPr>
          <p:cNvPr id="5" name="Footer Placeholder 4">
            <a:extLst>
              <a:ext uri="{FF2B5EF4-FFF2-40B4-BE49-F238E27FC236}">
                <a16:creationId xmlns:a16="http://schemas.microsoft.com/office/drawing/2014/main" id="{69BFB6DC-7556-144F-9D9B-5815B2D116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C27F645-D76E-7647-81F0-F7B7BA74B7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CC1A81-A4B9-0F4A-B24E-8ABCA579FE26}" type="slidenum">
              <a:rPr lang="en-US" smtClean="0"/>
              <a:pPr/>
              <a:t>‹#›</a:t>
            </a:fld>
            <a:endParaRPr lang="en-US"/>
          </a:p>
        </p:txBody>
      </p:sp>
    </p:spTree>
    <p:extLst>
      <p:ext uri="{BB962C8B-B14F-4D97-AF65-F5344CB8AC3E}">
        <p14:creationId xmlns:p14="http://schemas.microsoft.com/office/powerpoint/2010/main" val="3451737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C6CAD-5E56-204F-8836-F439F00B9ECD}"/>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8096B9CC-074B-5D41-8051-F2D9694F2F3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20733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D06D6-3F75-ECCC-6801-FB7447029B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C9D339-2728-4125-A4E5-055B33F399F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5D86B7B-87F4-855A-A7EF-36AE6EC1D32B}"/>
              </a:ext>
            </a:extLst>
          </p:cNvPr>
          <p:cNvSpPr>
            <a:spLocks noGrp="1"/>
          </p:cNvSpPr>
          <p:nvPr>
            <p:ph idx="1"/>
          </p:nvPr>
        </p:nvSpPr>
        <p:spPr/>
        <p:txBody>
          <a:bodyPr>
            <a:normAutofit/>
          </a:bodyPr>
          <a:lstStyle/>
          <a:p>
            <a:pPr marL="0">
              <a:buNone/>
            </a:pPr>
            <a:r>
              <a:rPr lang="en-US" sz="4000" b="1" dirty="0">
                <a:solidFill>
                  <a:schemeClr val="bg1"/>
                </a:solidFill>
              </a:rPr>
              <a:t>Jewish educational system</a:t>
            </a:r>
            <a:r>
              <a:rPr lang="en-US" sz="4000" dirty="0">
                <a:solidFill>
                  <a:schemeClr val="bg1"/>
                </a:solidFill>
              </a:rPr>
              <a:t>:</a:t>
            </a:r>
          </a:p>
          <a:p>
            <a:pPr marL="1428750" lvl="2" indent="-742950">
              <a:buFont typeface="+mj-lt"/>
              <a:buAutoNum type="arabicPeriod"/>
            </a:pPr>
            <a:r>
              <a:rPr lang="en-US" sz="3600" dirty="0">
                <a:solidFill>
                  <a:schemeClr val="bg1"/>
                </a:solidFill>
              </a:rPr>
              <a:t>“House of the </a:t>
            </a:r>
            <a:r>
              <a:rPr lang="en-US" sz="3600" b="1" u="sng" dirty="0">
                <a:solidFill>
                  <a:schemeClr val="bg1"/>
                </a:solidFill>
              </a:rPr>
              <a:t>Book</a:t>
            </a:r>
            <a:r>
              <a:rPr lang="en-US" sz="3600" dirty="0">
                <a:solidFill>
                  <a:schemeClr val="bg1"/>
                </a:solidFill>
              </a:rPr>
              <a:t>” - between ages of 5-13 – memorize Torah</a:t>
            </a:r>
          </a:p>
          <a:p>
            <a:pPr marL="1428750" lvl="2" indent="-742950">
              <a:buFont typeface="+mj-lt"/>
              <a:buAutoNum type="arabicPeriod"/>
            </a:pPr>
            <a:r>
              <a:rPr lang="en-US" sz="3600" dirty="0">
                <a:solidFill>
                  <a:schemeClr val="bg1"/>
                </a:solidFill>
              </a:rPr>
              <a:t>“House of </a:t>
            </a:r>
            <a:r>
              <a:rPr lang="en-US" sz="3600" b="1" u="sng" dirty="0">
                <a:solidFill>
                  <a:schemeClr val="bg1"/>
                </a:solidFill>
              </a:rPr>
              <a:t>Learning</a:t>
            </a:r>
            <a:r>
              <a:rPr lang="en-US" sz="3600" dirty="0">
                <a:solidFill>
                  <a:schemeClr val="bg1"/>
                </a:solidFill>
              </a:rPr>
              <a:t>” – between ages of 13-17 memorize much OT</a:t>
            </a:r>
          </a:p>
          <a:p>
            <a:pPr marL="1428750" lvl="2" indent="-742950">
              <a:buFont typeface="+mj-lt"/>
              <a:buAutoNum type="arabicPeriod"/>
            </a:pPr>
            <a:r>
              <a:rPr lang="en-US" sz="3600" dirty="0">
                <a:solidFill>
                  <a:schemeClr val="bg1"/>
                </a:solidFill>
              </a:rPr>
              <a:t>Apprentice under a </a:t>
            </a:r>
            <a:r>
              <a:rPr lang="en-US" sz="3600" b="1" u="sng" dirty="0">
                <a:solidFill>
                  <a:schemeClr val="bg1"/>
                </a:solidFill>
              </a:rPr>
              <a:t>rabbi</a:t>
            </a:r>
            <a:r>
              <a:rPr lang="en-US" sz="3600" dirty="0">
                <a:solidFill>
                  <a:schemeClr val="bg1"/>
                </a:solidFill>
              </a:rPr>
              <a:t> – 24/7/365</a:t>
            </a:r>
          </a:p>
        </p:txBody>
      </p:sp>
    </p:spTree>
    <p:extLst>
      <p:ext uri="{BB962C8B-B14F-4D97-AF65-F5344CB8AC3E}">
        <p14:creationId xmlns:p14="http://schemas.microsoft.com/office/powerpoint/2010/main" val="2801522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EC770-1BD7-FD43-A789-E0E7E843F73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2547E03-B540-DC42-BE4F-16CCA4B74321}"/>
              </a:ext>
            </a:extLst>
          </p:cNvPr>
          <p:cNvSpPr>
            <a:spLocks noGrp="1"/>
          </p:cNvSpPr>
          <p:nvPr>
            <p:ph idx="1"/>
          </p:nvPr>
        </p:nvSpPr>
        <p:spPr/>
        <p:txBody>
          <a:bodyPr>
            <a:normAutofit/>
          </a:bodyPr>
          <a:lstStyle/>
          <a:p>
            <a:pPr marL="0">
              <a:buNone/>
            </a:pPr>
            <a:r>
              <a:rPr lang="en-US" sz="4000" b="1" dirty="0">
                <a:solidFill>
                  <a:schemeClr val="bg1"/>
                </a:solidFill>
              </a:rPr>
              <a:t>3 driving goals of the apprentice</a:t>
            </a:r>
            <a:r>
              <a:rPr lang="en-US" sz="4000" dirty="0">
                <a:solidFill>
                  <a:schemeClr val="bg1"/>
                </a:solidFill>
              </a:rPr>
              <a:t>:</a:t>
            </a:r>
          </a:p>
        </p:txBody>
      </p:sp>
    </p:spTree>
    <p:extLst>
      <p:ext uri="{BB962C8B-B14F-4D97-AF65-F5344CB8AC3E}">
        <p14:creationId xmlns:p14="http://schemas.microsoft.com/office/powerpoint/2010/main" val="755771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D5EA8-B84E-0D3D-4BD3-E751C61719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3993D2-17C0-EDCB-B5F8-91B705A8A16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2C1C208-682C-0B3B-0315-E0AC94E2F11D}"/>
              </a:ext>
            </a:extLst>
          </p:cNvPr>
          <p:cNvSpPr>
            <a:spLocks noGrp="1"/>
          </p:cNvSpPr>
          <p:nvPr>
            <p:ph idx="1"/>
          </p:nvPr>
        </p:nvSpPr>
        <p:spPr/>
        <p:txBody>
          <a:bodyPr>
            <a:normAutofit/>
          </a:bodyPr>
          <a:lstStyle/>
          <a:p>
            <a:pPr marL="0">
              <a:buNone/>
            </a:pPr>
            <a:r>
              <a:rPr lang="en-US" sz="4000" b="1" dirty="0">
                <a:solidFill>
                  <a:schemeClr val="bg1"/>
                </a:solidFill>
              </a:rPr>
              <a:t>3 driving goals of the apprentice</a:t>
            </a:r>
            <a:r>
              <a:rPr lang="en-US" sz="4000" dirty="0">
                <a:solidFill>
                  <a:schemeClr val="bg1"/>
                </a:solidFill>
              </a:rPr>
              <a:t>:</a:t>
            </a:r>
          </a:p>
          <a:p>
            <a:pPr marL="1885950" lvl="3" indent="-742950">
              <a:buFont typeface="+mj-lt"/>
              <a:buAutoNum type="arabicPeriod"/>
            </a:pPr>
            <a:r>
              <a:rPr lang="en-US" sz="3600" dirty="0">
                <a:solidFill>
                  <a:schemeClr val="bg1"/>
                </a:solidFill>
              </a:rPr>
              <a:t>To be </a:t>
            </a:r>
            <a:r>
              <a:rPr lang="en-US" sz="3600" b="1" u="sng" dirty="0">
                <a:solidFill>
                  <a:schemeClr val="bg1"/>
                </a:solidFill>
              </a:rPr>
              <a:t>with</a:t>
            </a:r>
            <a:r>
              <a:rPr lang="en-US" sz="3600" dirty="0">
                <a:solidFill>
                  <a:schemeClr val="bg1"/>
                </a:solidFill>
              </a:rPr>
              <a:t> your rabbi</a:t>
            </a:r>
          </a:p>
        </p:txBody>
      </p:sp>
    </p:spTree>
    <p:extLst>
      <p:ext uri="{BB962C8B-B14F-4D97-AF65-F5344CB8AC3E}">
        <p14:creationId xmlns:p14="http://schemas.microsoft.com/office/powerpoint/2010/main" val="2225356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F6B52-334B-F309-A8D8-5E12EE6695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EB4D97-D419-52AC-9FA7-8E335F70278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E1C3349-5CEB-7ABB-2E67-0B1833F1B344}"/>
              </a:ext>
            </a:extLst>
          </p:cNvPr>
          <p:cNvSpPr>
            <a:spLocks noGrp="1"/>
          </p:cNvSpPr>
          <p:nvPr>
            <p:ph idx="1"/>
          </p:nvPr>
        </p:nvSpPr>
        <p:spPr/>
        <p:txBody>
          <a:bodyPr>
            <a:normAutofit/>
          </a:bodyPr>
          <a:lstStyle/>
          <a:p>
            <a:pPr marL="0">
              <a:buNone/>
            </a:pPr>
            <a:r>
              <a:rPr lang="en-US" sz="4000" b="1" dirty="0">
                <a:solidFill>
                  <a:schemeClr val="bg1"/>
                </a:solidFill>
              </a:rPr>
              <a:t>3 driving goals of the apprentice</a:t>
            </a:r>
            <a:r>
              <a:rPr lang="en-US" sz="4000" dirty="0">
                <a:solidFill>
                  <a:schemeClr val="bg1"/>
                </a:solidFill>
              </a:rPr>
              <a:t>:</a:t>
            </a:r>
          </a:p>
          <a:p>
            <a:pPr marL="1885950" lvl="3" indent="-742950">
              <a:buFont typeface="+mj-lt"/>
              <a:buAutoNum type="arabicPeriod"/>
            </a:pPr>
            <a:r>
              <a:rPr lang="en-US" sz="3600" dirty="0">
                <a:solidFill>
                  <a:schemeClr val="bg1"/>
                </a:solidFill>
              </a:rPr>
              <a:t>To be </a:t>
            </a:r>
            <a:r>
              <a:rPr lang="en-US" sz="3600" b="1" u="sng" dirty="0">
                <a:solidFill>
                  <a:schemeClr val="bg1"/>
                </a:solidFill>
              </a:rPr>
              <a:t>with</a:t>
            </a:r>
            <a:r>
              <a:rPr lang="en-US" sz="3600" dirty="0">
                <a:solidFill>
                  <a:schemeClr val="bg1"/>
                </a:solidFill>
              </a:rPr>
              <a:t> your rabbi</a:t>
            </a:r>
          </a:p>
          <a:p>
            <a:pPr marL="1885950" lvl="3" indent="-742950">
              <a:buFont typeface="+mj-lt"/>
              <a:buAutoNum type="arabicPeriod"/>
            </a:pPr>
            <a:r>
              <a:rPr lang="en-US" sz="3600" dirty="0">
                <a:solidFill>
                  <a:schemeClr val="bg1"/>
                </a:solidFill>
              </a:rPr>
              <a:t>To become </a:t>
            </a:r>
            <a:r>
              <a:rPr lang="en-US" sz="3600" b="1" u="sng" dirty="0">
                <a:solidFill>
                  <a:schemeClr val="bg1"/>
                </a:solidFill>
              </a:rPr>
              <a:t>like</a:t>
            </a:r>
            <a:r>
              <a:rPr lang="en-US" sz="3600" dirty="0">
                <a:solidFill>
                  <a:schemeClr val="bg1"/>
                </a:solidFill>
              </a:rPr>
              <a:t> your rabbi</a:t>
            </a:r>
          </a:p>
        </p:txBody>
      </p:sp>
    </p:spTree>
    <p:extLst>
      <p:ext uri="{BB962C8B-B14F-4D97-AF65-F5344CB8AC3E}">
        <p14:creationId xmlns:p14="http://schemas.microsoft.com/office/powerpoint/2010/main" val="2155113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A92A5-C170-DCC0-ED82-1BCB0A934A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2573E3-4996-0C1E-5CA1-F8841354AF6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AB09B80-A715-6E4F-5025-13CE343A89C2}"/>
              </a:ext>
            </a:extLst>
          </p:cNvPr>
          <p:cNvSpPr>
            <a:spLocks noGrp="1"/>
          </p:cNvSpPr>
          <p:nvPr>
            <p:ph idx="1"/>
          </p:nvPr>
        </p:nvSpPr>
        <p:spPr/>
        <p:txBody>
          <a:bodyPr>
            <a:normAutofit/>
          </a:bodyPr>
          <a:lstStyle/>
          <a:p>
            <a:pPr marL="0">
              <a:buNone/>
            </a:pPr>
            <a:r>
              <a:rPr lang="en-US" sz="4000" b="1" dirty="0">
                <a:solidFill>
                  <a:schemeClr val="bg1"/>
                </a:solidFill>
              </a:rPr>
              <a:t>3 driving goals of the apprentice</a:t>
            </a:r>
            <a:r>
              <a:rPr lang="en-US" sz="4000" dirty="0">
                <a:solidFill>
                  <a:schemeClr val="bg1"/>
                </a:solidFill>
              </a:rPr>
              <a:t>:</a:t>
            </a:r>
          </a:p>
          <a:p>
            <a:pPr marL="1885950" lvl="3" indent="-742950">
              <a:buFont typeface="+mj-lt"/>
              <a:buAutoNum type="arabicPeriod"/>
            </a:pPr>
            <a:r>
              <a:rPr lang="en-US" sz="3600" dirty="0">
                <a:solidFill>
                  <a:schemeClr val="bg1"/>
                </a:solidFill>
              </a:rPr>
              <a:t>To be </a:t>
            </a:r>
            <a:r>
              <a:rPr lang="en-US" sz="3600" b="1" u="sng" dirty="0">
                <a:solidFill>
                  <a:schemeClr val="bg1"/>
                </a:solidFill>
              </a:rPr>
              <a:t>with</a:t>
            </a:r>
            <a:r>
              <a:rPr lang="en-US" sz="3600" dirty="0">
                <a:solidFill>
                  <a:schemeClr val="bg1"/>
                </a:solidFill>
              </a:rPr>
              <a:t> your rabbi</a:t>
            </a:r>
          </a:p>
          <a:p>
            <a:pPr marL="1885950" lvl="3" indent="-742950">
              <a:buFont typeface="+mj-lt"/>
              <a:buAutoNum type="arabicPeriod"/>
            </a:pPr>
            <a:r>
              <a:rPr lang="en-US" sz="3600" dirty="0">
                <a:solidFill>
                  <a:schemeClr val="bg1"/>
                </a:solidFill>
              </a:rPr>
              <a:t>To become </a:t>
            </a:r>
            <a:r>
              <a:rPr lang="en-US" sz="3600" b="1" u="sng" dirty="0">
                <a:solidFill>
                  <a:schemeClr val="bg1"/>
                </a:solidFill>
              </a:rPr>
              <a:t>like</a:t>
            </a:r>
            <a:r>
              <a:rPr lang="en-US" sz="3600" dirty="0">
                <a:solidFill>
                  <a:schemeClr val="bg1"/>
                </a:solidFill>
              </a:rPr>
              <a:t> your rabbi</a:t>
            </a:r>
          </a:p>
          <a:p>
            <a:pPr marL="1885950" lvl="3" indent="-742950">
              <a:buFont typeface="+mj-lt"/>
              <a:buAutoNum type="arabicPeriod"/>
            </a:pPr>
            <a:r>
              <a:rPr lang="en-US" sz="3600" dirty="0">
                <a:solidFill>
                  <a:schemeClr val="bg1"/>
                </a:solidFill>
              </a:rPr>
              <a:t>To </a:t>
            </a:r>
            <a:r>
              <a:rPr lang="en-US" sz="3600" b="1" u="sng" dirty="0">
                <a:solidFill>
                  <a:schemeClr val="bg1"/>
                </a:solidFill>
              </a:rPr>
              <a:t>do</a:t>
            </a:r>
            <a:r>
              <a:rPr lang="en-US" sz="3600" dirty="0">
                <a:solidFill>
                  <a:schemeClr val="bg1"/>
                </a:solidFill>
              </a:rPr>
              <a:t> as your rabbi did</a:t>
            </a:r>
          </a:p>
        </p:txBody>
      </p:sp>
    </p:spTree>
    <p:extLst>
      <p:ext uri="{BB962C8B-B14F-4D97-AF65-F5344CB8AC3E}">
        <p14:creationId xmlns:p14="http://schemas.microsoft.com/office/powerpoint/2010/main" val="3992441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6F6B9-0AFF-7B6F-0A70-CAB9A5201D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33E9FB-58C1-740E-9464-8DF269B4142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D0D8C33-D8C7-B6B8-F24E-E56141B858C5}"/>
              </a:ext>
            </a:extLst>
          </p:cNvPr>
          <p:cNvSpPr>
            <a:spLocks noGrp="1"/>
          </p:cNvSpPr>
          <p:nvPr>
            <p:ph idx="1"/>
          </p:nvPr>
        </p:nvSpPr>
        <p:spPr/>
        <p:txBody>
          <a:bodyPr>
            <a:normAutofit/>
          </a:bodyPr>
          <a:lstStyle/>
          <a:p>
            <a:pPr marL="0">
              <a:buNone/>
            </a:pPr>
            <a:r>
              <a:rPr lang="en-US" sz="4000" b="1" dirty="0">
                <a:solidFill>
                  <a:schemeClr val="bg1"/>
                </a:solidFill>
              </a:rPr>
              <a:t>3 driving goals of the follower of Jesus Christ</a:t>
            </a:r>
            <a:r>
              <a:rPr lang="en-US" sz="4000" dirty="0">
                <a:solidFill>
                  <a:schemeClr val="bg1"/>
                </a:solidFill>
              </a:rPr>
              <a:t>:</a:t>
            </a:r>
          </a:p>
        </p:txBody>
      </p:sp>
    </p:spTree>
    <p:extLst>
      <p:ext uri="{BB962C8B-B14F-4D97-AF65-F5344CB8AC3E}">
        <p14:creationId xmlns:p14="http://schemas.microsoft.com/office/powerpoint/2010/main" val="3393294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68A48-EC78-5062-77BE-DD7B4759DC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65B63A-6E37-EAED-972B-09828390901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76EFCFB-3EE5-20B3-8F5D-7DB4547AD095}"/>
              </a:ext>
            </a:extLst>
          </p:cNvPr>
          <p:cNvSpPr>
            <a:spLocks noGrp="1"/>
          </p:cNvSpPr>
          <p:nvPr>
            <p:ph idx="1"/>
          </p:nvPr>
        </p:nvSpPr>
        <p:spPr/>
        <p:txBody>
          <a:bodyPr>
            <a:normAutofit/>
          </a:bodyPr>
          <a:lstStyle/>
          <a:p>
            <a:pPr marL="0">
              <a:buNone/>
            </a:pPr>
            <a:r>
              <a:rPr lang="en-US" sz="4000" b="1" dirty="0">
                <a:solidFill>
                  <a:schemeClr val="bg1"/>
                </a:solidFill>
              </a:rPr>
              <a:t>3 driving goals of the follower of Jesus Christ</a:t>
            </a:r>
            <a:r>
              <a:rPr lang="en-US" sz="4000" dirty="0">
                <a:solidFill>
                  <a:schemeClr val="bg1"/>
                </a:solidFill>
              </a:rPr>
              <a:t>:</a:t>
            </a:r>
          </a:p>
          <a:p>
            <a:pPr marL="1885950" lvl="3" indent="-742950">
              <a:buFont typeface="+mj-lt"/>
              <a:buAutoNum type="arabicPeriod"/>
            </a:pPr>
            <a:r>
              <a:rPr lang="en-US" sz="3600" dirty="0">
                <a:solidFill>
                  <a:schemeClr val="bg1"/>
                </a:solidFill>
              </a:rPr>
              <a:t>To be </a:t>
            </a:r>
            <a:r>
              <a:rPr lang="en-US" sz="3600" b="1" u="sng" dirty="0">
                <a:solidFill>
                  <a:schemeClr val="bg1"/>
                </a:solidFill>
              </a:rPr>
              <a:t>with</a:t>
            </a:r>
            <a:r>
              <a:rPr lang="en-US" sz="3600" dirty="0">
                <a:solidFill>
                  <a:schemeClr val="bg1"/>
                </a:solidFill>
              </a:rPr>
              <a:t> Jesus</a:t>
            </a:r>
          </a:p>
        </p:txBody>
      </p:sp>
    </p:spTree>
    <p:extLst>
      <p:ext uri="{BB962C8B-B14F-4D97-AF65-F5344CB8AC3E}">
        <p14:creationId xmlns:p14="http://schemas.microsoft.com/office/powerpoint/2010/main" val="2613569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A6BDDE-F088-F4B8-26D8-41DB6E618A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5E86B3-D25E-0743-0B82-E7A7B6BEA69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6EE33B1-63CD-8DAF-C56C-F34F66835390}"/>
              </a:ext>
            </a:extLst>
          </p:cNvPr>
          <p:cNvSpPr>
            <a:spLocks noGrp="1"/>
          </p:cNvSpPr>
          <p:nvPr>
            <p:ph idx="1"/>
          </p:nvPr>
        </p:nvSpPr>
        <p:spPr/>
        <p:txBody>
          <a:bodyPr>
            <a:normAutofit/>
          </a:bodyPr>
          <a:lstStyle/>
          <a:p>
            <a:pPr marL="0">
              <a:buNone/>
            </a:pPr>
            <a:r>
              <a:rPr lang="en-US" sz="4000" b="1" dirty="0">
                <a:solidFill>
                  <a:schemeClr val="bg1"/>
                </a:solidFill>
              </a:rPr>
              <a:t>3 driving goals of the follower of Jesus Christ</a:t>
            </a:r>
            <a:r>
              <a:rPr lang="en-US" sz="4000" dirty="0">
                <a:solidFill>
                  <a:schemeClr val="bg1"/>
                </a:solidFill>
              </a:rPr>
              <a:t>:</a:t>
            </a:r>
          </a:p>
          <a:p>
            <a:pPr marL="1885950" lvl="3" indent="-742950">
              <a:buFont typeface="+mj-lt"/>
              <a:buAutoNum type="arabicPeriod"/>
            </a:pPr>
            <a:r>
              <a:rPr lang="en-US" sz="3600" dirty="0">
                <a:solidFill>
                  <a:schemeClr val="bg1"/>
                </a:solidFill>
              </a:rPr>
              <a:t>To be </a:t>
            </a:r>
            <a:r>
              <a:rPr lang="en-US" sz="3600" b="1" u="sng" dirty="0">
                <a:solidFill>
                  <a:schemeClr val="bg1"/>
                </a:solidFill>
              </a:rPr>
              <a:t>with</a:t>
            </a:r>
            <a:r>
              <a:rPr lang="en-US" sz="3600" dirty="0">
                <a:solidFill>
                  <a:schemeClr val="bg1"/>
                </a:solidFill>
              </a:rPr>
              <a:t> Jesus</a:t>
            </a:r>
          </a:p>
          <a:p>
            <a:pPr marL="1885950" lvl="3" indent="-742950">
              <a:buFont typeface="+mj-lt"/>
              <a:buAutoNum type="arabicPeriod"/>
            </a:pPr>
            <a:r>
              <a:rPr lang="en-US" sz="3600" dirty="0">
                <a:solidFill>
                  <a:schemeClr val="bg1"/>
                </a:solidFill>
              </a:rPr>
              <a:t>To become </a:t>
            </a:r>
            <a:r>
              <a:rPr lang="en-US" sz="3600" b="1" u="sng" dirty="0">
                <a:solidFill>
                  <a:schemeClr val="bg1"/>
                </a:solidFill>
              </a:rPr>
              <a:t>like</a:t>
            </a:r>
            <a:r>
              <a:rPr lang="en-US" sz="3600" dirty="0">
                <a:solidFill>
                  <a:schemeClr val="bg1"/>
                </a:solidFill>
              </a:rPr>
              <a:t> Jesus</a:t>
            </a:r>
          </a:p>
        </p:txBody>
      </p:sp>
    </p:spTree>
    <p:extLst>
      <p:ext uri="{BB962C8B-B14F-4D97-AF65-F5344CB8AC3E}">
        <p14:creationId xmlns:p14="http://schemas.microsoft.com/office/powerpoint/2010/main" val="298397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BE749-4003-D965-B852-AAA4E4A7D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C4AD2F-C9D2-0CB5-DAE3-52DDC13B993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7951CC0-42B9-4559-F7D3-E83FC38B9D8D}"/>
              </a:ext>
            </a:extLst>
          </p:cNvPr>
          <p:cNvSpPr>
            <a:spLocks noGrp="1"/>
          </p:cNvSpPr>
          <p:nvPr>
            <p:ph idx="1"/>
          </p:nvPr>
        </p:nvSpPr>
        <p:spPr/>
        <p:txBody>
          <a:bodyPr>
            <a:normAutofit/>
          </a:bodyPr>
          <a:lstStyle/>
          <a:p>
            <a:pPr marL="0">
              <a:buNone/>
            </a:pPr>
            <a:r>
              <a:rPr lang="en-US" sz="4000" b="1" dirty="0">
                <a:solidFill>
                  <a:schemeClr val="bg1"/>
                </a:solidFill>
              </a:rPr>
              <a:t>3 driving goals of the follower of Jesus Christ</a:t>
            </a:r>
            <a:r>
              <a:rPr lang="en-US" sz="4000" dirty="0">
                <a:solidFill>
                  <a:schemeClr val="bg1"/>
                </a:solidFill>
              </a:rPr>
              <a:t>:</a:t>
            </a:r>
          </a:p>
          <a:p>
            <a:pPr marL="1885950" lvl="3" indent="-742950">
              <a:buFont typeface="+mj-lt"/>
              <a:buAutoNum type="arabicPeriod"/>
            </a:pPr>
            <a:r>
              <a:rPr lang="en-US" sz="3600" dirty="0">
                <a:solidFill>
                  <a:schemeClr val="bg1"/>
                </a:solidFill>
              </a:rPr>
              <a:t>To be </a:t>
            </a:r>
            <a:r>
              <a:rPr lang="en-US" sz="3600" b="1" u="sng" dirty="0">
                <a:solidFill>
                  <a:schemeClr val="bg1"/>
                </a:solidFill>
              </a:rPr>
              <a:t>with</a:t>
            </a:r>
            <a:r>
              <a:rPr lang="en-US" sz="3600" dirty="0">
                <a:solidFill>
                  <a:schemeClr val="bg1"/>
                </a:solidFill>
              </a:rPr>
              <a:t> Jesus</a:t>
            </a:r>
          </a:p>
          <a:p>
            <a:pPr marL="1885950" lvl="3" indent="-742950">
              <a:buFont typeface="+mj-lt"/>
              <a:buAutoNum type="arabicPeriod"/>
            </a:pPr>
            <a:r>
              <a:rPr lang="en-US" sz="3600" dirty="0">
                <a:solidFill>
                  <a:schemeClr val="bg1"/>
                </a:solidFill>
              </a:rPr>
              <a:t>To become </a:t>
            </a:r>
            <a:r>
              <a:rPr lang="en-US" sz="3600" b="1" u="sng" dirty="0">
                <a:solidFill>
                  <a:schemeClr val="bg1"/>
                </a:solidFill>
              </a:rPr>
              <a:t>like</a:t>
            </a:r>
            <a:r>
              <a:rPr lang="en-US" sz="3600" dirty="0">
                <a:solidFill>
                  <a:schemeClr val="bg1"/>
                </a:solidFill>
              </a:rPr>
              <a:t> Jesus</a:t>
            </a:r>
          </a:p>
          <a:p>
            <a:pPr marL="1885950" lvl="3" indent="-742950">
              <a:buFont typeface="+mj-lt"/>
              <a:buAutoNum type="arabicPeriod"/>
            </a:pPr>
            <a:r>
              <a:rPr lang="en-US" sz="3600" dirty="0">
                <a:solidFill>
                  <a:schemeClr val="bg1"/>
                </a:solidFill>
              </a:rPr>
              <a:t>To </a:t>
            </a:r>
            <a:r>
              <a:rPr lang="en-US" sz="3600" b="1" u="sng" dirty="0">
                <a:solidFill>
                  <a:schemeClr val="bg1"/>
                </a:solidFill>
              </a:rPr>
              <a:t>do</a:t>
            </a:r>
            <a:r>
              <a:rPr lang="en-US" sz="3600" dirty="0">
                <a:solidFill>
                  <a:schemeClr val="bg1"/>
                </a:solidFill>
              </a:rPr>
              <a:t> as Jesus did</a:t>
            </a:r>
          </a:p>
        </p:txBody>
      </p:sp>
    </p:spTree>
    <p:extLst>
      <p:ext uri="{BB962C8B-B14F-4D97-AF65-F5344CB8AC3E}">
        <p14:creationId xmlns:p14="http://schemas.microsoft.com/office/powerpoint/2010/main" val="104650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E8B367-9146-2887-D985-2D4965B38C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DBADE7-4CE5-3D93-C1AE-DB4D5D90EA5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684515D-02BE-405B-B4A5-B98275B5BD5A}"/>
              </a:ext>
            </a:extLst>
          </p:cNvPr>
          <p:cNvSpPr>
            <a:spLocks noGrp="1"/>
          </p:cNvSpPr>
          <p:nvPr>
            <p:ph idx="1"/>
          </p:nvPr>
        </p:nvSpPr>
        <p:spPr/>
        <p:txBody>
          <a:bodyPr>
            <a:normAutofit/>
          </a:bodyPr>
          <a:lstStyle/>
          <a:p>
            <a:pPr marL="0" algn="ctr">
              <a:buNone/>
            </a:pPr>
            <a:r>
              <a:rPr lang="en-US" sz="4000" dirty="0">
                <a:solidFill>
                  <a:schemeClr val="bg1"/>
                </a:solidFill>
              </a:rPr>
              <a:t>31 And he began to teach them that the Son of Man must suffer many things and be rejected by the elders and the chief priests and the scribes and be killed, and after three days rise again. 32 And he said this plainly. And Peter took him aside and began to rebuke him.</a:t>
            </a:r>
          </a:p>
        </p:txBody>
      </p:sp>
    </p:spTree>
    <p:extLst>
      <p:ext uri="{BB962C8B-B14F-4D97-AF65-F5344CB8AC3E}">
        <p14:creationId xmlns:p14="http://schemas.microsoft.com/office/powerpoint/2010/main" val="2910783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EC770-1BD7-FD43-A789-E0E7E843F73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2547E03-B540-DC42-BE4F-16CCA4B74321}"/>
              </a:ext>
            </a:extLst>
          </p:cNvPr>
          <p:cNvSpPr>
            <a:spLocks noGrp="1"/>
          </p:cNvSpPr>
          <p:nvPr>
            <p:ph idx="1"/>
          </p:nvPr>
        </p:nvSpPr>
        <p:spPr>
          <a:xfrm>
            <a:off x="838200" y="1253331"/>
            <a:ext cx="10515600" cy="4351338"/>
          </a:xfrm>
        </p:spPr>
        <p:txBody>
          <a:bodyPr>
            <a:normAutofit/>
          </a:bodyPr>
          <a:lstStyle/>
          <a:p>
            <a:pPr marL="0" algn="ctr">
              <a:buNone/>
            </a:pPr>
            <a:r>
              <a:rPr lang="en-US" sz="4000" b="1" dirty="0">
                <a:solidFill>
                  <a:schemeClr val="bg1"/>
                </a:solidFill>
                <a:latin typeface="Avenir Next" panose="020B0503020202020204" pitchFamily="34" charset="0"/>
              </a:rPr>
              <a:t>10 TRUTHS </a:t>
            </a:r>
          </a:p>
          <a:p>
            <a:pPr marL="0" algn="ctr">
              <a:buNone/>
            </a:pPr>
            <a:r>
              <a:rPr lang="en-US" sz="4000" b="1" i="1" dirty="0">
                <a:solidFill>
                  <a:schemeClr val="bg1"/>
                </a:solidFill>
                <a:latin typeface="Avenir Next" panose="020B0503020202020204" pitchFamily="34" charset="0"/>
              </a:rPr>
              <a:t>EVERY</a:t>
            </a:r>
            <a:r>
              <a:rPr lang="en-US" sz="4000" b="1" dirty="0">
                <a:solidFill>
                  <a:schemeClr val="bg1"/>
                </a:solidFill>
                <a:latin typeface="Avenir Next" panose="020B0503020202020204" pitchFamily="34" charset="0"/>
              </a:rPr>
              <a:t> </a:t>
            </a:r>
          </a:p>
          <a:p>
            <a:pPr marL="0" algn="ctr">
              <a:buNone/>
            </a:pPr>
            <a:r>
              <a:rPr lang="en-US" sz="4000" b="1" dirty="0">
                <a:solidFill>
                  <a:schemeClr val="bg1"/>
                </a:solidFill>
                <a:latin typeface="Avenir Next" panose="020B0503020202020204" pitchFamily="34" charset="0"/>
              </a:rPr>
              <a:t>CHRISTIAN </a:t>
            </a:r>
          </a:p>
          <a:p>
            <a:pPr marL="0" algn="ctr">
              <a:buNone/>
            </a:pPr>
            <a:r>
              <a:rPr lang="en-US" sz="4000" i="1" dirty="0">
                <a:solidFill>
                  <a:schemeClr val="bg1"/>
                </a:solidFill>
                <a:latin typeface="Avenir Next" panose="020B0503020202020204" pitchFamily="34" charset="0"/>
              </a:rPr>
              <a:t>SHOULD KNOW</a:t>
            </a:r>
            <a:endParaRPr lang="en-US" sz="4000" b="1" i="1" dirty="0">
              <a:solidFill>
                <a:schemeClr val="bg1"/>
              </a:solidFill>
              <a:latin typeface="Avenir Next" panose="020B0503020202020204" pitchFamily="34" charset="0"/>
            </a:endParaRPr>
          </a:p>
          <a:p>
            <a:pPr marL="0" algn="ctr">
              <a:buNone/>
            </a:pPr>
            <a:endParaRPr lang="en-US" sz="4000" dirty="0">
              <a:solidFill>
                <a:schemeClr val="bg1"/>
              </a:solidFill>
              <a:latin typeface="Avenir Next" panose="020B0503020202020204" pitchFamily="34" charset="0"/>
            </a:endParaRPr>
          </a:p>
          <a:p>
            <a:pPr marL="0" algn="ctr">
              <a:buNone/>
            </a:pPr>
            <a:r>
              <a:rPr lang="en-US" sz="4000" dirty="0">
                <a:solidFill>
                  <a:schemeClr val="bg1"/>
                </a:solidFill>
                <a:latin typeface="Avenir Next" panose="020B0503020202020204" pitchFamily="34" charset="0"/>
              </a:rPr>
              <a:t>Dave </a:t>
            </a:r>
            <a:r>
              <a:rPr lang="en-US" sz="4000" dirty="0" err="1">
                <a:solidFill>
                  <a:schemeClr val="bg1"/>
                </a:solidFill>
                <a:latin typeface="Avenir Next" panose="020B0503020202020204" pitchFamily="34" charset="0"/>
              </a:rPr>
              <a:t>Heisterkamp</a:t>
            </a:r>
            <a:endParaRPr lang="en-US" sz="4000" dirty="0">
              <a:solidFill>
                <a:schemeClr val="bg1"/>
              </a:solidFill>
              <a:latin typeface="Avenir Next" panose="020B0503020202020204" pitchFamily="34" charset="0"/>
            </a:endParaRPr>
          </a:p>
        </p:txBody>
      </p:sp>
    </p:spTree>
    <p:extLst>
      <p:ext uri="{BB962C8B-B14F-4D97-AF65-F5344CB8AC3E}">
        <p14:creationId xmlns:p14="http://schemas.microsoft.com/office/powerpoint/2010/main" val="755771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289108-4FC9-B889-BCB4-5813E20EBC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7FA9F7-57F7-149A-C1C2-B8B720A91EE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08667C7-B7E3-BB2D-8370-A572F9CBB512}"/>
              </a:ext>
            </a:extLst>
          </p:cNvPr>
          <p:cNvSpPr>
            <a:spLocks noGrp="1"/>
          </p:cNvSpPr>
          <p:nvPr>
            <p:ph idx="1"/>
          </p:nvPr>
        </p:nvSpPr>
        <p:spPr/>
        <p:txBody>
          <a:bodyPr>
            <a:normAutofit/>
          </a:bodyPr>
          <a:lstStyle/>
          <a:p>
            <a:pPr marL="0" algn="ctr">
              <a:buNone/>
            </a:pPr>
            <a:r>
              <a:rPr lang="en-US" sz="4000" dirty="0">
                <a:solidFill>
                  <a:schemeClr val="bg1"/>
                </a:solidFill>
              </a:rPr>
              <a:t>33 But turning and seeing his disciples, he rebuked Peter and said, "Get behind me, Satan! For you are not setting your mind on the things of God, but on the things of man." 34 And calling the crowd to him with his disciples, he said to them, "If anyone would come after me, let him deny himself and take up his cross and follow me.</a:t>
            </a:r>
          </a:p>
        </p:txBody>
      </p:sp>
    </p:spTree>
    <p:extLst>
      <p:ext uri="{BB962C8B-B14F-4D97-AF65-F5344CB8AC3E}">
        <p14:creationId xmlns:p14="http://schemas.microsoft.com/office/powerpoint/2010/main" val="3769857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D288D-E94E-06D3-5A44-539CDA9E90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FD97C9-8F40-DB52-38C3-5D6A5E09600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6003498-315B-9028-4130-A8B43A6455C4}"/>
              </a:ext>
            </a:extLst>
          </p:cNvPr>
          <p:cNvSpPr>
            <a:spLocks noGrp="1"/>
          </p:cNvSpPr>
          <p:nvPr>
            <p:ph idx="1"/>
          </p:nvPr>
        </p:nvSpPr>
        <p:spPr/>
        <p:txBody>
          <a:bodyPr>
            <a:normAutofit/>
          </a:bodyPr>
          <a:lstStyle/>
          <a:p>
            <a:pPr marL="0" algn="ctr">
              <a:buNone/>
            </a:pPr>
            <a:r>
              <a:rPr lang="en-US" sz="4000" dirty="0">
                <a:solidFill>
                  <a:schemeClr val="bg1"/>
                </a:solidFill>
              </a:rPr>
              <a:t>35 For whoever would save his life will lose it, but whoever loses his life for my sake and the gospel's will save it. 36 For what does it profit a man to gain the whole world and forfeit his soul? 37 For what can a man give in return for his soul?</a:t>
            </a:r>
          </a:p>
        </p:txBody>
      </p:sp>
    </p:spTree>
    <p:extLst>
      <p:ext uri="{BB962C8B-B14F-4D97-AF65-F5344CB8AC3E}">
        <p14:creationId xmlns:p14="http://schemas.microsoft.com/office/powerpoint/2010/main" val="1339640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326C6-8FCB-48EA-3C0D-A65AD49B08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D2722B-7A8E-357F-261D-3FBFC6BBB81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D867151-C839-0D1C-6CB1-36ACB5F92063}"/>
              </a:ext>
            </a:extLst>
          </p:cNvPr>
          <p:cNvSpPr>
            <a:spLocks noGrp="1"/>
          </p:cNvSpPr>
          <p:nvPr>
            <p:ph idx="1"/>
          </p:nvPr>
        </p:nvSpPr>
        <p:spPr/>
        <p:txBody>
          <a:bodyPr>
            <a:normAutofit/>
          </a:bodyPr>
          <a:lstStyle/>
          <a:p>
            <a:pPr marL="0" algn="ctr">
              <a:buNone/>
            </a:pPr>
            <a:r>
              <a:rPr lang="en-US" sz="4000" dirty="0">
                <a:solidFill>
                  <a:schemeClr val="bg1"/>
                </a:solidFill>
              </a:rPr>
              <a:t>38 For whoever is ashamed of me and of my words in this adulterous and sinful generation, of him will the Son of Man also be ashamed when he comes in the glory of his Father with the holy angels.”</a:t>
            </a:r>
          </a:p>
          <a:p>
            <a:pPr marL="0" algn="ctr">
              <a:buNone/>
            </a:pPr>
            <a:r>
              <a:rPr lang="en-US" sz="4000" dirty="0">
                <a:solidFill>
                  <a:schemeClr val="bg1"/>
                </a:solidFill>
              </a:rPr>
              <a:t>Mark 8:31-38</a:t>
            </a:r>
          </a:p>
        </p:txBody>
      </p:sp>
    </p:spTree>
    <p:extLst>
      <p:ext uri="{BB962C8B-B14F-4D97-AF65-F5344CB8AC3E}">
        <p14:creationId xmlns:p14="http://schemas.microsoft.com/office/powerpoint/2010/main" val="2631693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508E5-3797-500A-FF04-E6035E0C3B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67E906-3676-BBB1-D882-3A8D68C8CB2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4DBF6CF-EB76-BD7A-D553-E55BE8091D52}"/>
              </a:ext>
            </a:extLst>
          </p:cNvPr>
          <p:cNvSpPr>
            <a:spLocks noGrp="1"/>
          </p:cNvSpPr>
          <p:nvPr>
            <p:ph idx="1"/>
          </p:nvPr>
        </p:nvSpPr>
        <p:spPr/>
        <p:txBody>
          <a:bodyPr>
            <a:normAutofit/>
          </a:bodyPr>
          <a:lstStyle/>
          <a:p>
            <a:pPr marL="0">
              <a:buNone/>
            </a:pPr>
            <a:r>
              <a:rPr lang="en-US" sz="3600" b="1" dirty="0">
                <a:solidFill>
                  <a:schemeClr val="bg1"/>
                </a:solidFill>
              </a:rPr>
              <a:t>Three conditions to be considered Christ’s follower:</a:t>
            </a:r>
          </a:p>
        </p:txBody>
      </p:sp>
    </p:spTree>
    <p:extLst>
      <p:ext uri="{BB962C8B-B14F-4D97-AF65-F5344CB8AC3E}">
        <p14:creationId xmlns:p14="http://schemas.microsoft.com/office/powerpoint/2010/main" val="26560644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F1657B-26A9-C309-79FD-DAFBDC3DB3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8EF408-AED4-F0DC-8D2C-C6C47AD33DB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715F30A-4E9C-80A4-E46D-608703C09835}"/>
              </a:ext>
            </a:extLst>
          </p:cNvPr>
          <p:cNvSpPr>
            <a:spLocks noGrp="1"/>
          </p:cNvSpPr>
          <p:nvPr>
            <p:ph idx="1"/>
          </p:nvPr>
        </p:nvSpPr>
        <p:spPr/>
        <p:txBody>
          <a:bodyPr>
            <a:normAutofit/>
          </a:bodyPr>
          <a:lstStyle/>
          <a:p>
            <a:pPr marL="0">
              <a:buNone/>
            </a:pPr>
            <a:r>
              <a:rPr lang="en-US" sz="3600" b="1" dirty="0">
                <a:solidFill>
                  <a:schemeClr val="bg1"/>
                </a:solidFill>
              </a:rPr>
              <a:t>Three conditions to be considered Christ’s follower:</a:t>
            </a:r>
          </a:p>
          <a:p>
            <a:pPr marL="1428750" lvl="2" indent="-742950">
              <a:buFont typeface="+mj-lt"/>
              <a:buAutoNum type="arabicPeriod"/>
            </a:pPr>
            <a:r>
              <a:rPr lang="en-US" sz="3600" b="1" u="sng" dirty="0">
                <a:solidFill>
                  <a:schemeClr val="bg1"/>
                </a:solidFill>
              </a:rPr>
              <a:t>Deny</a:t>
            </a:r>
            <a:r>
              <a:rPr lang="en-US" sz="3600" dirty="0">
                <a:solidFill>
                  <a:schemeClr val="bg1"/>
                </a:solidFill>
              </a:rPr>
              <a:t> self</a:t>
            </a:r>
          </a:p>
        </p:txBody>
      </p:sp>
    </p:spTree>
    <p:extLst>
      <p:ext uri="{BB962C8B-B14F-4D97-AF65-F5344CB8AC3E}">
        <p14:creationId xmlns:p14="http://schemas.microsoft.com/office/powerpoint/2010/main" val="25991973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53789B-97D0-171E-99E1-515F0B8221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CD9D71-1CB2-6E80-7168-E4F62FCC2AA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67E09BC-C534-222A-F37D-3262660E0929}"/>
              </a:ext>
            </a:extLst>
          </p:cNvPr>
          <p:cNvSpPr>
            <a:spLocks noGrp="1"/>
          </p:cNvSpPr>
          <p:nvPr>
            <p:ph idx="1"/>
          </p:nvPr>
        </p:nvSpPr>
        <p:spPr/>
        <p:txBody>
          <a:bodyPr>
            <a:normAutofit/>
          </a:bodyPr>
          <a:lstStyle/>
          <a:p>
            <a:pPr marL="0">
              <a:buNone/>
            </a:pPr>
            <a:r>
              <a:rPr lang="en-US" sz="3600" b="1" dirty="0">
                <a:solidFill>
                  <a:schemeClr val="bg1"/>
                </a:solidFill>
              </a:rPr>
              <a:t>Three conditions to be considered Christ’s follower:</a:t>
            </a:r>
          </a:p>
          <a:p>
            <a:pPr marL="1428750" lvl="2" indent="-742950">
              <a:buFont typeface="+mj-lt"/>
              <a:buAutoNum type="arabicPeriod"/>
            </a:pPr>
            <a:r>
              <a:rPr lang="en-US" sz="3600" b="1" u="sng" dirty="0">
                <a:solidFill>
                  <a:schemeClr val="bg1"/>
                </a:solidFill>
              </a:rPr>
              <a:t>Deny</a:t>
            </a:r>
            <a:r>
              <a:rPr lang="en-US" sz="3600" dirty="0">
                <a:solidFill>
                  <a:schemeClr val="bg1"/>
                </a:solidFill>
              </a:rPr>
              <a:t> self</a:t>
            </a:r>
          </a:p>
          <a:p>
            <a:pPr marL="1428750" lvl="2" indent="-742950">
              <a:buFont typeface="+mj-lt"/>
              <a:buAutoNum type="arabicPeriod"/>
            </a:pPr>
            <a:r>
              <a:rPr lang="en-US" sz="3600" b="1" u="sng" dirty="0">
                <a:solidFill>
                  <a:schemeClr val="bg1"/>
                </a:solidFill>
              </a:rPr>
              <a:t>Take up</a:t>
            </a:r>
            <a:r>
              <a:rPr lang="en-US" sz="3600" dirty="0">
                <a:solidFill>
                  <a:schemeClr val="bg1"/>
                </a:solidFill>
              </a:rPr>
              <a:t> your cross</a:t>
            </a:r>
            <a:endParaRPr lang="en-US" sz="3600" b="1" u="sng" dirty="0">
              <a:solidFill>
                <a:schemeClr val="bg1"/>
              </a:solidFill>
            </a:endParaRPr>
          </a:p>
        </p:txBody>
      </p:sp>
    </p:spTree>
    <p:extLst>
      <p:ext uri="{BB962C8B-B14F-4D97-AF65-F5344CB8AC3E}">
        <p14:creationId xmlns:p14="http://schemas.microsoft.com/office/powerpoint/2010/main" val="1181430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07E701-F704-574C-5361-0E9ADF46D7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C339DE-B016-C44C-0AEF-095EC97D725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AE45346-2E0F-3DB8-0C2F-78F4DABE9F14}"/>
              </a:ext>
            </a:extLst>
          </p:cNvPr>
          <p:cNvSpPr>
            <a:spLocks noGrp="1"/>
          </p:cNvSpPr>
          <p:nvPr>
            <p:ph idx="1"/>
          </p:nvPr>
        </p:nvSpPr>
        <p:spPr/>
        <p:txBody>
          <a:bodyPr>
            <a:normAutofit/>
          </a:bodyPr>
          <a:lstStyle/>
          <a:p>
            <a:pPr marL="0">
              <a:buNone/>
            </a:pPr>
            <a:r>
              <a:rPr lang="en-US" sz="3600" b="1" dirty="0">
                <a:solidFill>
                  <a:schemeClr val="bg1"/>
                </a:solidFill>
              </a:rPr>
              <a:t>Three conditions to be considered Christ’s follower:</a:t>
            </a:r>
          </a:p>
          <a:p>
            <a:pPr marL="1428750" lvl="2" indent="-742950">
              <a:buFont typeface="+mj-lt"/>
              <a:buAutoNum type="arabicPeriod"/>
            </a:pPr>
            <a:r>
              <a:rPr lang="en-US" sz="3600" b="1" u="sng" dirty="0">
                <a:solidFill>
                  <a:schemeClr val="bg1"/>
                </a:solidFill>
              </a:rPr>
              <a:t>Deny</a:t>
            </a:r>
            <a:r>
              <a:rPr lang="en-US" sz="3600" dirty="0">
                <a:solidFill>
                  <a:schemeClr val="bg1"/>
                </a:solidFill>
              </a:rPr>
              <a:t> self</a:t>
            </a:r>
          </a:p>
          <a:p>
            <a:pPr marL="1428750" lvl="2" indent="-742950">
              <a:buFont typeface="+mj-lt"/>
              <a:buAutoNum type="arabicPeriod"/>
            </a:pPr>
            <a:r>
              <a:rPr lang="en-US" sz="3600" b="1" u="sng" dirty="0">
                <a:solidFill>
                  <a:schemeClr val="bg1"/>
                </a:solidFill>
              </a:rPr>
              <a:t>Take up</a:t>
            </a:r>
            <a:r>
              <a:rPr lang="en-US" sz="3600" dirty="0">
                <a:solidFill>
                  <a:schemeClr val="bg1"/>
                </a:solidFill>
              </a:rPr>
              <a:t> your cross</a:t>
            </a:r>
          </a:p>
          <a:p>
            <a:pPr marL="1428750" lvl="2" indent="-742950">
              <a:buFont typeface="+mj-lt"/>
              <a:buAutoNum type="arabicPeriod"/>
            </a:pPr>
            <a:r>
              <a:rPr lang="en-US" sz="3600" b="1" u="sng" dirty="0">
                <a:solidFill>
                  <a:schemeClr val="bg1"/>
                </a:solidFill>
              </a:rPr>
              <a:t>Follow</a:t>
            </a:r>
            <a:r>
              <a:rPr lang="en-US" sz="3600" dirty="0">
                <a:solidFill>
                  <a:schemeClr val="bg1"/>
                </a:solidFill>
              </a:rPr>
              <a:t> Jesus</a:t>
            </a:r>
            <a:endParaRPr lang="en-US" sz="3600" b="1" u="sng" dirty="0">
              <a:solidFill>
                <a:schemeClr val="bg1"/>
              </a:solidFill>
            </a:endParaRPr>
          </a:p>
        </p:txBody>
      </p:sp>
    </p:spTree>
    <p:extLst>
      <p:ext uri="{BB962C8B-B14F-4D97-AF65-F5344CB8AC3E}">
        <p14:creationId xmlns:p14="http://schemas.microsoft.com/office/powerpoint/2010/main" val="27608749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267FE5-DBE5-09AF-8E25-BE3B1E928D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7A483B-41FE-AF3D-60A1-2A18717FC0B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9488F5B-9929-496A-CD8B-584763384396}"/>
              </a:ext>
            </a:extLst>
          </p:cNvPr>
          <p:cNvSpPr>
            <a:spLocks noGrp="1"/>
          </p:cNvSpPr>
          <p:nvPr>
            <p:ph idx="1"/>
          </p:nvPr>
        </p:nvSpPr>
        <p:spPr>
          <a:xfrm>
            <a:off x="838200" y="1124981"/>
            <a:ext cx="10515600" cy="4351338"/>
          </a:xfrm>
        </p:spPr>
        <p:txBody>
          <a:bodyPr>
            <a:normAutofit/>
          </a:bodyPr>
          <a:lstStyle/>
          <a:p>
            <a:pPr marL="0">
              <a:buNone/>
            </a:pPr>
            <a:r>
              <a:rPr lang="en-US" sz="4000" b="1" dirty="0">
                <a:solidFill>
                  <a:schemeClr val="bg1"/>
                </a:solidFill>
                <a:latin typeface="Avenir Next" panose="020B0503020202020204" pitchFamily="34" charset="0"/>
              </a:rPr>
              <a:t>The Great Commission:</a:t>
            </a:r>
          </a:p>
          <a:p>
            <a:pPr marL="0">
              <a:buNone/>
            </a:pPr>
            <a:r>
              <a:rPr lang="en-US" sz="4000" dirty="0">
                <a:solidFill>
                  <a:schemeClr val="bg1"/>
                </a:solidFill>
                <a:latin typeface="Avenir Next" panose="020B0503020202020204" pitchFamily="34" charset="0"/>
              </a:rPr>
              <a:t>“Go therefore and make disciples of all nations, baptizing them in the name of the Father and of the Son and of the Holy Spirit, 20 teaching them to observe all that I have commanded you. And behold, I am with you always, to the end of the age.”</a:t>
            </a:r>
          </a:p>
          <a:p>
            <a:pPr marL="0">
              <a:buNone/>
            </a:pPr>
            <a:r>
              <a:rPr lang="en-US" sz="4000" dirty="0">
                <a:solidFill>
                  <a:schemeClr val="bg1"/>
                </a:solidFill>
                <a:latin typeface="Avenir Next" panose="020B0503020202020204" pitchFamily="34" charset="0"/>
              </a:rPr>
              <a:t>				Matthew 28:19-20</a:t>
            </a:r>
          </a:p>
        </p:txBody>
      </p:sp>
    </p:spTree>
    <p:extLst>
      <p:ext uri="{BB962C8B-B14F-4D97-AF65-F5344CB8AC3E}">
        <p14:creationId xmlns:p14="http://schemas.microsoft.com/office/powerpoint/2010/main" val="40775956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CB1E6-DA97-7659-D509-080FF3CBA1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B45D36-27CC-D058-478E-E6A51F6A3ED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87167D2-F9B2-410F-653B-9308187321B2}"/>
              </a:ext>
            </a:extLst>
          </p:cNvPr>
          <p:cNvSpPr>
            <a:spLocks noGrp="1"/>
          </p:cNvSpPr>
          <p:nvPr>
            <p:ph idx="1"/>
          </p:nvPr>
        </p:nvSpPr>
        <p:spPr/>
        <p:txBody>
          <a:bodyPr>
            <a:normAutofit/>
          </a:bodyPr>
          <a:lstStyle/>
          <a:p>
            <a:pPr marL="0">
              <a:buNone/>
            </a:pPr>
            <a:endParaRPr lang="en-US" sz="3600" b="1" u="sng" dirty="0">
              <a:solidFill>
                <a:schemeClr val="bg1"/>
              </a:solidFill>
            </a:endParaRPr>
          </a:p>
          <a:p>
            <a:pPr marL="0">
              <a:buNone/>
            </a:pPr>
            <a:r>
              <a:rPr lang="en-US" sz="4000" b="1" dirty="0">
                <a:solidFill>
                  <a:schemeClr val="bg1"/>
                </a:solidFill>
              </a:rPr>
              <a:t>A disciple of Jesus </a:t>
            </a:r>
            <a:r>
              <a:rPr lang="en-US" sz="4000" dirty="0">
                <a:solidFill>
                  <a:schemeClr val="bg1"/>
                </a:solidFill>
              </a:rPr>
              <a:t>is a committed follower, </a:t>
            </a:r>
            <a:r>
              <a:rPr lang="en-US" sz="4000" u="sng" dirty="0">
                <a:solidFill>
                  <a:schemeClr val="bg1"/>
                </a:solidFill>
              </a:rPr>
              <a:t>learner</a:t>
            </a:r>
            <a:r>
              <a:rPr lang="en-US" sz="4000" dirty="0">
                <a:solidFill>
                  <a:schemeClr val="bg1"/>
                </a:solidFill>
              </a:rPr>
              <a:t>, worshiper, servant and witness of Jesus. </a:t>
            </a:r>
          </a:p>
        </p:txBody>
      </p:sp>
    </p:spTree>
    <p:extLst>
      <p:ext uri="{BB962C8B-B14F-4D97-AF65-F5344CB8AC3E}">
        <p14:creationId xmlns:p14="http://schemas.microsoft.com/office/powerpoint/2010/main" val="31844496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3AF4D8-3041-D59E-A23F-C8A6AFE2FB51}"/>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D56AAAD4-7A7D-85EB-16C6-60190C6F4D28}"/>
              </a:ext>
            </a:extLst>
          </p:cNvPr>
          <p:cNvSpPr>
            <a:spLocks noGrp="1"/>
          </p:cNvSpPr>
          <p:nvPr>
            <p:ph idx="1"/>
          </p:nvPr>
        </p:nvSpPr>
        <p:spPr>
          <a:xfrm>
            <a:off x="838200" y="1140030"/>
            <a:ext cx="10515600" cy="5352845"/>
          </a:xfrm>
        </p:spPr>
        <p:txBody>
          <a:bodyPr>
            <a:normAutofit/>
          </a:bodyPr>
          <a:lstStyle/>
          <a:p>
            <a:pPr marL="0" indent="0">
              <a:buNone/>
            </a:pPr>
            <a:r>
              <a:rPr lang="en-US" sz="4000" b="1" dirty="0">
                <a:solidFill>
                  <a:schemeClr val="bg1"/>
                </a:solidFill>
              </a:rPr>
              <a:t>What is theology?</a:t>
            </a:r>
          </a:p>
        </p:txBody>
      </p:sp>
    </p:spTree>
    <p:extLst>
      <p:ext uri="{BB962C8B-B14F-4D97-AF65-F5344CB8AC3E}">
        <p14:creationId xmlns:p14="http://schemas.microsoft.com/office/powerpoint/2010/main" val="1263904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366280-2EB0-8BE3-D24B-F751965D27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E483A2-9ACD-B543-36A5-17830F828E1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5646FFD-D37A-C988-5411-645FC0865E8D}"/>
              </a:ext>
            </a:extLst>
          </p:cNvPr>
          <p:cNvSpPr>
            <a:spLocks noGrp="1"/>
          </p:cNvSpPr>
          <p:nvPr>
            <p:ph idx="1"/>
          </p:nvPr>
        </p:nvSpPr>
        <p:spPr/>
        <p:txBody>
          <a:bodyPr>
            <a:normAutofit/>
          </a:bodyPr>
          <a:lstStyle/>
          <a:p>
            <a:pPr marL="0">
              <a:buNone/>
            </a:pPr>
            <a:r>
              <a:rPr lang="en-US" sz="4000" dirty="0">
                <a:solidFill>
                  <a:schemeClr val="bg1"/>
                </a:solidFill>
                <a:latin typeface="Avenir Next" panose="020B0503020202020204" pitchFamily="34" charset="0"/>
              </a:rPr>
              <a:t>What is a disciple?</a:t>
            </a:r>
          </a:p>
          <a:p>
            <a:pPr marL="0">
              <a:buNone/>
            </a:pPr>
            <a:r>
              <a:rPr lang="en-US" sz="4000" dirty="0">
                <a:solidFill>
                  <a:schemeClr val="bg1"/>
                </a:solidFill>
                <a:latin typeface="Avenir Next" panose="020B0503020202020204" pitchFamily="34" charset="0"/>
              </a:rPr>
              <a:t>What is theology?</a:t>
            </a:r>
          </a:p>
          <a:p>
            <a:pPr marL="0">
              <a:buNone/>
            </a:pPr>
            <a:r>
              <a:rPr lang="en-US" sz="4000" dirty="0">
                <a:solidFill>
                  <a:schemeClr val="bg1"/>
                </a:solidFill>
                <a:latin typeface="Avenir Next" panose="020B0503020202020204" pitchFamily="34" charset="0"/>
              </a:rPr>
              <a:t>Who is God? </a:t>
            </a:r>
          </a:p>
        </p:txBody>
      </p:sp>
    </p:spTree>
    <p:extLst>
      <p:ext uri="{BB962C8B-B14F-4D97-AF65-F5344CB8AC3E}">
        <p14:creationId xmlns:p14="http://schemas.microsoft.com/office/powerpoint/2010/main" val="13413318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BC552-0251-9852-AB46-51B05BDB9E7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16700EB-7900-5B0F-708B-205FA5692670}"/>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281723AA-5391-CA97-5E0E-51D973C73458}"/>
              </a:ext>
            </a:extLst>
          </p:cNvPr>
          <p:cNvSpPr>
            <a:spLocks noGrp="1"/>
          </p:cNvSpPr>
          <p:nvPr>
            <p:ph idx="1"/>
          </p:nvPr>
        </p:nvSpPr>
        <p:spPr>
          <a:xfrm>
            <a:off x="838200" y="1140030"/>
            <a:ext cx="10515600" cy="5352845"/>
          </a:xfrm>
        </p:spPr>
        <p:txBody>
          <a:bodyPr>
            <a:normAutofit/>
          </a:bodyPr>
          <a:lstStyle/>
          <a:p>
            <a:pPr marL="0" indent="0">
              <a:buNone/>
            </a:pPr>
            <a:endParaRPr lang="en-US" sz="4000" b="1" dirty="0">
              <a:solidFill>
                <a:schemeClr val="bg1"/>
              </a:solidFill>
            </a:endParaRPr>
          </a:p>
        </p:txBody>
      </p:sp>
      <p:pic>
        <p:nvPicPr>
          <p:cNvPr id="3" name="Picture 2" descr="A cartoon of a person with a beard and long hair wearing a robe&#10;&#10;AI-generated content may be incorrect.">
            <a:extLst>
              <a:ext uri="{FF2B5EF4-FFF2-40B4-BE49-F238E27FC236}">
                <a16:creationId xmlns:a16="http://schemas.microsoft.com/office/drawing/2014/main" id="{F2979CCF-85DE-91C9-0767-93C375ECEB95}"/>
              </a:ext>
            </a:extLst>
          </p:cNvPr>
          <p:cNvPicPr>
            <a:picLocks noChangeAspect="1"/>
          </p:cNvPicPr>
          <p:nvPr/>
        </p:nvPicPr>
        <p:blipFill>
          <a:blip r:embed="rId2"/>
          <a:stretch>
            <a:fillRect/>
          </a:stretch>
        </p:blipFill>
        <p:spPr>
          <a:xfrm>
            <a:off x="3571875" y="-22226"/>
            <a:ext cx="5357813" cy="6888617"/>
          </a:xfrm>
          <a:prstGeom prst="rect">
            <a:avLst/>
          </a:prstGeom>
        </p:spPr>
      </p:pic>
    </p:spTree>
    <p:extLst>
      <p:ext uri="{BB962C8B-B14F-4D97-AF65-F5344CB8AC3E}">
        <p14:creationId xmlns:p14="http://schemas.microsoft.com/office/powerpoint/2010/main" val="26368927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A2ED0-261F-0E6B-9DFA-DA0CCBD2123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346C2B9-2955-EE17-0C78-74212A74D029}"/>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E74448E3-9D05-B7DE-D187-3C99D73873A6}"/>
              </a:ext>
            </a:extLst>
          </p:cNvPr>
          <p:cNvSpPr>
            <a:spLocks noGrp="1"/>
          </p:cNvSpPr>
          <p:nvPr>
            <p:ph idx="1"/>
          </p:nvPr>
        </p:nvSpPr>
        <p:spPr>
          <a:xfrm>
            <a:off x="838200" y="1140030"/>
            <a:ext cx="10515600" cy="5352845"/>
          </a:xfrm>
        </p:spPr>
        <p:txBody>
          <a:bodyPr>
            <a:normAutofit/>
          </a:bodyPr>
          <a:lstStyle/>
          <a:p>
            <a:pPr marL="0" indent="0">
              <a:buNone/>
            </a:pPr>
            <a:endParaRPr lang="en-US" sz="4000" b="1" dirty="0">
              <a:solidFill>
                <a:schemeClr val="bg1"/>
              </a:solidFill>
            </a:endParaRPr>
          </a:p>
        </p:txBody>
      </p:sp>
      <p:pic>
        <p:nvPicPr>
          <p:cNvPr id="3" name="Picture 2">
            <a:extLst>
              <a:ext uri="{FF2B5EF4-FFF2-40B4-BE49-F238E27FC236}">
                <a16:creationId xmlns:a16="http://schemas.microsoft.com/office/drawing/2014/main" id="{48A16B88-128B-0A43-AF76-2DD7B42279F9}"/>
              </a:ext>
            </a:extLst>
          </p:cNvPr>
          <p:cNvPicPr>
            <a:picLocks noChangeAspect="1"/>
          </p:cNvPicPr>
          <p:nvPr/>
        </p:nvPicPr>
        <p:blipFill>
          <a:blip r:embed="rId2"/>
          <a:srcRect/>
          <a:stretch/>
        </p:blipFill>
        <p:spPr>
          <a:xfrm>
            <a:off x="3370521" y="-10629"/>
            <a:ext cx="5763210" cy="6868630"/>
          </a:xfrm>
          <a:prstGeom prst="rect">
            <a:avLst/>
          </a:prstGeom>
        </p:spPr>
      </p:pic>
    </p:spTree>
    <p:extLst>
      <p:ext uri="{BB962C8B-B14F-4D97-AF65-F5344CB8AC3E}">
        <p14:creationId xmlns:p14="http://schemas.microsoft.com/office/powerpoint/2010/main" val="33390113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A8E6CB-44C9-9977-A898-D06F747A06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E73CF81-E8BB-49BE-6B71-6019F83CA490}"/>
              </a:ext>
            </a:extLst>
          </p:cNvPr>
          <p:cNvSpPr>
            <a:spLocks noGrp="1"/>
          </p:cNvSpPr>
          <p:nvPr>
            <p:ph type="title"/>
          </p:nvPr>
        </p:nvSpPr>
        <p:spPr/>
        <p:txBody>
          <a:bodyPr/>
          <a:lstStyle/>
          <a:p>
            <a:endParaRPr lang="en-US" dirty="0"/>
          </a:p>
        </p:txBody>
      </p:sp>
      <p:sp>
        <p:nvSpPr>
          <p:cNvPr id="5" name="Content Placeholder 4">
            <a:extLst>
              <a:ext uri="{FF2B5EF4-FFF2-40B4-BE49-F238E27FC236}">
                <a16:creationId xmlns:a16="http://schemas.microsoft.com/office/drawing/2014/main" id="{697FED30-250E-916E-7220-DDBF64070999}"/>
              </a:ext>
            </a:extLst>
          </p:cNvPr>
          <p:cNvSpPr>
            <a:spLocks noGrp="1"/>
          </p:cNvSpPr>
          <p:nvPr>
            <p:ph idx="1"/>
          </p:nvPr>
        </p:nvSpPr>
        <p:spPr>
          <a:xfrm>
            <a:off x="838200" y="1140030"/>
            <a:ext cx="10515600" cy="5352845"/>
          </a:xfrm>
        </p:spPr>
        <p:txBody>
          <a:bodyPr>
            <a:normAutofit/>
          </a:bodyPr>
          <a:lstStyle/>
          <a:p>
            <a:pPr marL="0" indent="0">
              <a:buNone/>
            </a:pPr>
            <a:r>
              <a:rPr lang="en-US" sz="4000" b="1" dirty="0">
                <a:solidFill>
                  <a:schemeClr val="bg1"/>
                </a:solidFill>
              </a:rPr>
              <a:t>What is theology?</a:t>
            </a:r>
          </a:p>
          <a:p>
            <a:pPr marL="0" indent="0">
              <a:buNone/>
            </a:pPr>
            <a:endParaRPr lang="en-US" sz="4000" b="1" dirty="0">
              <a:solidFill>
                <a:schemeClr val="bg1"/>
              </a:solidFill>
            </a:endParaRPr>
          </a:p>
          <a:p>
            <a:pPr marL="457200" lvl="1" indent="0">
              <a:buNone/>
            </a:pPr>
            <a:r>
              <a:rPr lang="en-US" sz="4000" dirty="0">
                <a:solidFill>
                  <a:schemeClr val="bg1"/>
                </a:solidFill>
              </a:rPr>
              <a:t>“Theos” = </a:t>
            </a:r>
            <a:r>
              <a:rPr lang="en-US" sz="4000" u="sng" dirty="0">
                <a:solidFill>
                  <a:schemeClr val="bg1"/>
                </a:solidFill>
              </a:rPr>
              <a:t>God</a:t>
            </a:r>
            <a:r>
              <a:rPr lang="en-US" sz="4000" dirty="0">
                <a:solidFill>
                  <a:schemeClr val="bg1"/>
                </a:solidFill>
              </a:rPr>
              <a:t>; “logos” = </a:t>
            </a:r>
            <a:r>
              <a:rPr lang="en-US" sz="4000" u="sng" dirty="0">
                <a:solidFill>
                  <a:schemeClr val="bg1"/>
                </a:solidFill>
              </a:rPr>
              <a:t>the word</a:t>
            </a:r>
          </a:p>
        </p:txBody>
      </p:sp>
    </p:spTree>
    <p:extLst>
      <p:ext uri="{BB962C8B-B14F-4D97-AF65-F5344CB8AC3E}">
        <p14:creationId xmlns:p14="http://schemas.microsoft.com/office/powerpoint/2010/main" val="2824765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27C6F-87EE-5EE7-49A1-D677B4ABCAD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4DCFAC1-1F92-1833-DA99-466E38202108}"/>
              </a:ext>
            </a:extLst>
          </p:cNvPr>
          <p:cNvSpPr>
            <a:spLocks noGrp="1"/>
          </p:cNvSpPr>
          <p:nvPr>
            <p:ph type="title"/>
          </p:nvPr>
        </p:nvSpPr>
        <p:spPr/>
        <p:txBody>
          <a:bodyPr/>
          <a:lstStyle/>
          <a:p>
            <a:endParaRPr lang="en-US" dirty="0"/>
          </a:p>
        </p:txBody>
      </p:sp>
      <p:sp>
        <p:nvSpPr>
          <p:cNvPr id="5" name="Content Placeholder 4">
            <a:extLst>
              <a:ext uri="{FF2B5EF4-FFF2-40B4-BE49-F238E27FC236}">
                <a16:creationId xmlns:a16="http://schemas.microsoft.com/office/drawing/2014/main" id="{AC6F67B5-4098-2D7F-DA46-52506FEA469F}"/>
              </a:ext>
            </a:extLst>
          </p:cNvPr>
          <p:cNvSpPr>
            <a:spLocks noGrp="1"/>
          </p:cNvSpPr>
          <p:nvPr>
            <p:ph idx="1"/>
          </p:nvPr>
        </p:nvSpPr>
        <p:spPr>
          <a:xfrm>
            <a:off x="838200" y="1140030"/>
            <a:ext cx="10515600" cy="5352845"/>
          </a:xfrm>
        </p:spPr>
        <p:txBody>
          <a:bodyPr>
            <a:normAutofit/>
          </a:bodyPr>
          <a:lstStyle/>
          <a:p>
            <a:pPr marL="0" indent="0">
              <a:buNone/>
            </a:pPr>
            <a:r>
              <a:rPr lang="en-US" sz="4000" b="1" dirty="0">
                <a:solidFill>
                  <a:schemeClr val="bg1"/>
                </a:solidFill>
              </a:rPr>
              <a:t>What is theology?</a:t>
            </a:r>
          </a:p>
          <a:p>
            <a:pPr marL="0" indent="0">
              <a:buNone/>
            </a:pPr>
            <a:endParaRPr lang="en-US" sz="4000" b="1" dirty="0">
              <a:solidFill>
                <a:schemeClr val="bg1"/>
              </a:solidFill>
            </a:endParaRPr>
          </a:p>
          <a:p>
            <a:pPr marL="457200" lvl="1" indent="0">
              <a:buNone/>
            </a:pPr>
            <a:r>
              <a:rPr lang="en-US" sz="4000" b="1" dirty="0">
                <a:solidFill>
                  <a:schemeClr val="bg1"/>
                </a:solidFill>
              </a:rPr>
              <a:t>Theology</a:t>
            </a:r>
            <a:r>
              <a:rPr lang="en-US" sz="4000" dirty="0">
                <a:solidFill>
                  <a:schemeClr val="bg1"/>
                </a:solidFill>
              </a:rPr>
              <a:t> is the </a:t>
            </a:r>
            <a:r>
              <a:rPr lang="en-US" sz="4000" u="sng" dirty="0">
                <a:solidFill>
                  <a:schemeClr val="bg1"/>
                </a:solidFill>
              </a:rPr>
              <a:t>study</a:t>
            </a:r>
            <a:r>
              <a:rPr lang="en-US" sz="4000" dirty="0">
                <a:solidFill>
                  <a:schemeClr val="bg1"/>
                </a:solidFill>
              </a:rPr>
              <a:t> of who God is as He reveals Himself in </a:t>
            </a:r>
            <a:r>
              <a:rPr lang="en-US" sz="4000" u="sng" dirty="0">
                <a:solidFill>
                  <a:schemeClr val="bg1"/>
                </a:solidFill>
              </a:rPr>
              <a:t>Scripture</a:t>
            </a:r>
            <a:r>
              <a:rPr lang="en-US" sz="4000" dirty="0">
                <a:solidFill>
                  <a:schemeClr val="bg1"/>
                </a:solidFill>
              </a:rPr>
              <a:t>!</a:t>
            </a:r>
          </a:p>
        </p:txBody>
      </p:sp>
    </p:spTree>
    <p:extLst>
      <p:ext uri="{BB962C8B-B14F-4D97-AF65-F5344CB8AC3E}">
        <p14:creationId xmlns:p14="http://schemas.microsoft.com/office/powerpoint/2010/main" val="27218177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5AE88B-407C-0A7C-0569-D1E7C0D2458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0393BAC-FE6B-FD83-6C15-ABB39DAF1B2A}"/>
              </a:ext>
            </a:extLst>
          </p:cNvPr>
          <p:cNvSpPr>
            <a:spLocks noGrp="1"/>
          </p:cNvSpPr>
          <p:nvPr>
            <p:ph type="title"/>
          </p:nvPr>
        </p:nvSpPr>
        <p:spPr/>
        <p:txBody>
          <a:bodyPr/>
          <a:lstStyle/>
          <a:p>
            <a:endParaRPr lang="en-US" dirty="0"/>
          </a:p>
        </p:txBody>
      </p:sp>
      <p:sp>
        <p:nvSpPr>
          <p:cNvPr id="5" name="Content Placeholder 4">
            <a:extLst>
              <a:ext uri="{FF2B5EF4-FFF2-40B4-BE49-F238E27FC236}">
                <a16:creationId xmlns:a16="http://schemas.microsoft.com/office/drawing/2014/main" id="{785471C8-5FE5-DA2F-0ECF-8C2DA1B17524}"/>
              </a:ext>
            </a:extLst>
          </p:cNvPr>
          <p:cNvSpPr>
            <a:spLocks noGrp="1"/>
          </p:cNvSpPr>
          <p:nvPr>
            <p:ph idx="1"/>
          </p:nvPr>
        </p:nvSpPr>
        <p:spPr>
          <a:xfrm>
            <a:off x="838200" y="1140030"/>
            <a:ext cx="10515600" cy="5352845"/>
          </a:xfrm>
        </p:spPr>
        <p:txBody>
          <a:bodyPr>
            <a:normAutofit/>
          </a:bodyPr>
          <a:lstStyle/>
          <a:p>
            <a:pPr marL="0" indent="0">
              <a:buNone/>
            </a:pPr>
            <a:endParaRPr lang="en-US" sz="4000" b="1" dirty="0">
              <a:solidFill>
                <a:schemeClr val="bg1"/>
              </a:solidFill>
            </a:endParaRPr>
          </a:p>
          <a:p>
            <a:pPr marL="0" indent="0">
              <a:buNone/>
            </a:pPr>
            <a:r>
              <a:rPr lang="en-US" sz="4000" b="1" dirty="0">
                <a:solidFill>
                  <a:schemeClr val="bg1"/>
                </a:solidFill>
              </a:rPr>
              <a:t>Two basic presuppositions</a:t>
            </a:r>
            <a:r>
              <a:rPr lang="en-US" sz="4000" dirty="0">
                <a:solidFill>
                  <a:schemeClr val="bg1"/>
                </a:solidFill>
              </a:rPr>
              <a:t> for the theologian:</a:t>
            </a:r>
          </a:p>
          <a:p>
            <a:pPr marL="0" indent="0">
              <a:buNone/>
            </a:pPr>
            <a:endParaRPr lang="en-US" sz="1200" dirty="0">
              <a:solidFill>
                <a:schemeClr val="bg1"/>
              </a:solidFill>
            </a:endParaRPr>
          </a:p>
          <a:p>
            <a:pPr marL="1200150" lvl="1" indent="-742950">
              <a:buFont typeface="+mj-lt"/>
              <a:buAutoNum type="arabicPeriod"/>
            </a:pPr>
            <a:r>
              <a:rPr lang="en-US" sz="4000" dirty="0">
                <a:solidFill>
                  <a:schemeClr val="bg1"/>
                </a:solidFill>
              </a:rPr>
              <a:t>The </a:t>
            </a:r>
            <a:r>
              <a:rPr lang="en-US" sz="4000" u="sng" dirty="0">
                <a:solidFill>
                  <a:schemeClr val="bg1"/>
                </a:solidFill>
              </a:rPr>
              <a:t>Bible</a:t>
            </a:r>
            <a:r>
              <a:rPr lang="en-US" sz="4000" dirty="0">
                <a:solidFill>
                  <a:schemeClr val="bg1"/>
                </a:solidFill>
              </a:rPr>
              <a:t> is true and that it is, in fact, our only </a:t>
            </a:r>
            <a:r>
              <a:rPr lang="en-US" sz="4000" u="sng" dirty="0">
                <a:solidFill>
                  <a:schemeClr val="bg1"/>
                </a:solidFill>
              </a:rPr>
              <a:t>absolute standard </a:t>
            </a:r>
            <a:r>
              <a:rPr lang="en-US" sz="4000" dirty="0">
                <a:solidFill>
                  <a:schemeClr val="bg1"/>
                </a:solidFill>
              </a:rPr>
              <a:t>of truth</a:t>
            </a:r>
          </a:p>
          <a:p>
            <a:pPr marL="457200" lvl="1" indent="0">
              <a:buNone/>
            </a:pPr>
            <a:endParaRPr lang="en-US" sz="4000" dirty="0">
              <a:solidFill>
                <a:schemeClr val="bg1"/>
              </a:solidFill>
            </a:endParaRPr>
          </a:p>
        </p:txBody>
      </p:sp>
    </p:spTree>
    <p:extLst>
      <p:ext uri="{BB962C8B-B14F-4D97-AF65-F5344CB8AC3E}">
        <p14:creationId xmlns:p14="http://schemas.microsoft.com/office/powerpoint/2010/main" val="10293011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3C422-DE98-428F-8832-6AD538D2DDB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A76E7BA-00B1-7C1C-A55F-A1DA994E54A3}"/>
              </a:ext>
            </a:extLst>
          </p:cNvPr>
          <p:cNvSpPr>
            <a:spLocks noGrp="1"/>
          </p:cNvSpPr>
          <p:nvPr>
            <p:ph type="title"/>
          </p:nvPr>
        </p:nvSpPr>
        <p:spPr/>
        <p:txBody>
          <a:bodyPr/>
          <a:lstStyle/>
          <a:p>
            <a:endParaRPr lang="en-US" dirty="0"/>
          </a:p>
        </p:txBody>
      </p:sp>
      <p:sp>
        <p:nvSpPr>
          <p:cNvPr id="5" name="Content Placeholder 4">
            <a:extLst>
              <a:ext uri="{FF2B5EF4-FFF2-40B4-BE49-F238E27FC236}">
                <a16:creationId xmlns:a16="http://schemas.microsoft.com/office/drawing/2014/main" id="{E919EAD0-8058-1478-B4D3-ED1020E0DCF7}"/>
              </a:ext>
            </a:extLst>
          </p:cNvPr>
          <p:cNvSpPr>
            <a:spLocks noGrp="1"/>
          </p:cNvSpPr>
          <p:nvPr>
            <p:ph idx="1"/>
          </p:nvPr>
        </p:nvSpPr>
        <p:spPr>
          <a:xfrm>
            <a:off x="838200" y="1140030"/>
            <a:ext cx="10515600" cy="5352845"/>
          </a:xfrm>
        </p:spPr>
        <p:txBody>
          <a:bodyPr>
            <a:normAutofit/>
          </a:bodyPr>
          <a:lstStyle/>
          <a:p>
            <a:pPr marL="0" indent="0">
              <a:buNone/>
            </a:pPr>
            <a:endParaRPr lang="en-US" sz="4000" b="1" dirty="0">
              <a:solidFill>
                <a:schemeClr val="bg1"/>
              </a:solidFill>
            </a:endParaRPr>
          </a:p>
          <a:p>
            <a:pPr marL="0" indent="0">
              <a:buNone/>
            </a:pPr>
            <a:r>
              <a:rPr lang="en-US" sz="4000" b="1" dirty="0">
                <a:solidFill>
                  <a:schemeClr val="bg1"/>
                </a:solidFill>
              </a:rPr>
              <a:t>Two basic presuppositions</a:t>
            </a:r>
            <a:r>
              <a:rPr lang="en-US" sz="4000" dirty="0">
                <a:solidFill>
                  <a:schemeClr val="bg1"/>
                </a:solidFill>
              </a:rPr>
              <a:t> for the theologian:</a:t>
            </a:r>
          </a:p>
          <a:p>
            <a:pPr marL="0" indent="0">
              <a:buNone/>
            </a:pPr>
            <a:endParaRPr lang="en-US" sz="1200" dirty="0">
              <a:solidFill>
                <a:schemeClr val="bg1"/>
              </a:solidFill>
            </a:endParaRPr>
          </a:p>
          <a:p>
            <a:pPr marL="1200150" lvl="1" indent="-742950">
              <a:buFont typeface="+mj-lt"/>
              <a:buAutoNum type="arabicPeriod"/>
            </a:pPr>
            <a:r>
              <a:rPr lang="en-US" sz="4000" dirty="0">
                <a:solidFill>
                  <a:schemeClr val="bg1"/>
                </a:solidFill>
              </a:rPr>
              <a:t>The </a:t>
            </a:r>
            <a:r>
              <a:rPr lang="en-US" sz="4000" u="sng" dirty="0">
                <a:solidFill>
                  <a:schemeClr val="bg1"/>
                </a:solidFill>
              </a:rPr>
              <a:t>Bible</a:t>
            </a:r>
            <a:r>
              <a:rPr lang="en-US" sz="4000" dirty="0">
                <a:solidFill>
                  <a:schemeClr val="bg1"/>
                </a:solidFill>
              </a:rPr>
              <a:t> is true and that it is, in fact, our only </a:t>
            </a:r>
            <a:r>
              <a:rPr lang="en-US" sz="4000" u="sng" dirty="0">
                <a:solidFill>
                  <a:schemeClr val="bg1"/>
                </a:solidFill>
              </a:rPr>
              <a:t>absolute standard </a:t>
            </a:r>
            <a:r>
              <a:rPr lang="en-US" sz="4000" dirty="0">
                <a:solidFill>
                  <a:schemeClr val="bg1"/>
                </a:solidFill>
              </a:rPr>
              <a:t>of truth</a:t>
            </a:r>
          </a:p>
          <a:p>
            <a:pPr marL="1200150" lvl="1" indent="-742950">
              <a:buFont typeface="+mj-lt"/>
              <a:buAutoNum type="arabicPeriod"/>
            </a:pPr>
            <a:endParaRPr lang="en-US" sz="4000" dirty="0">
              <a:solidFill>
                <a:schemeClr val="bg1"/>
              </a:solidFill>
            </a:endParaRPr>
          </a:p>
          <a:p>
            <a:pPr marL="1200150" lvl="1" indent="-742950">
              <a:buFont typeface="+mj-lt"/>
              <a:buAutoNum type="arabicPeriod"/>
            </a:pPr>
            <a:r>
              <a:rPr lang="en-US" sz="4000" dirty="0">
                <a:solidFill>
                  <a:schemeClr val="bg1"/>
                </a:solidFill>
              </a:rPr>
              <a:t>The </a:t>
            </a:r>
            <a:r>
              <a:rPr lang="en-US" sz="4000" u="sng" dirty="0">
                <a:solidFill>
                  <a:schemeClr val="bg1"/>
                </a:solidFill>
              </a:rPr>
              <a:t>God</a:t>
            </a:r>
            <a:r>
              <a:rPr lang="en-US" sz="4000" dirty="0">
                <a:solidFill>
                  <a:schemeClr val="bg1"/>
                </a:solidFill>
              </a:rPr>
              <a:t> Who is spoken of in the Bible </a:t>
            </a:r>
            <a:r>
              <a:rPr lang="en-US" sz="4000" u="sng" dirty="0">
                <a:solidFill>
                  <a:schemeClr val="bg1"/>
                </a:solidFill>
              </a:rPr>
              <a:t>exists</a:t>
            </a:r>
            <a:r>
              <a:rPr lang="en-US" sz="4000" dirty="0">
                <a:solidFill>
                  <a:schemeClr val="bg1"/>
                </a:solidFill>
              </a:rPr>
              <a:t>, and He is Who the Bible says He is.</a:t>
            </a:r>
          </a:p>
        </p:txBody>
      </p:sp>
    </p:spTree>
    <p:extLst>
      <p:ext uri="{BB962C8B-B14F-4D97-AF65-F5344CB8AC3E}">
        <p14:creationId xmlns:p14="http://schemas.microsoft.com/office/powerpoint/2010/main" val="41426738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29A2A4-7DFD-89C9-7620-8334E0EE49E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3F015BE-FAF8-29FC-3A13-FFE41AB393C9}"/>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A21EE933-F726-C3BD-7B9C-EAF5F2FF6235}"/>
              </a:ext>
            </a:extLst>
          </p:cNvPr>
          <p:cNvSpPr>
            <a:spLocks noGrp="1"/>
          </p:cNvSpPr>
          <p:nvPr>
            <p:ph idx="1"/>
          </p:nvPr>
        </p:nvSpPr>
        <p:spPr>
          <a:xfrm>
            <a:off x="838200" y="1140030"/>
            <a:ext cx="10515600" cy="5352845"/>
          </a:xfrm>
        </p:spPr>
        <p:txBody>
          <a:bodyPr>
            <a:normAutofit/>
          </a:bodyPr>
          <a:lstStyle/>
          <a:p>
            <a:pPr marL="0" indent="0">
              <a:buNone/>
            </a:pPr>
            <a:r>
              <a:rPr lang="en-US" sz="4000" b="1" dirty="0">
                <a:solidFill>
                  <a:schemeClr val="bg1"/>
                </a:solidFill>
              </a:rPr>
              <a:t>Five ways theology is to be done?</a:t>
            </a:r>
          </a:p>
          <a:p>
            <a:pPr marL="0" indent="0">
              <a:buNone/>
            </a:pPr>
            <a:endParaRPr lang="en-US" sz="1200" b="1" dirty="0">
              <a:solidFill>
                <a:schemeClr val="bg1"/>
              </a:solidFill>
            </a:endParaRPr>
          </a:p>
        </p:txBody>
      </p:sp>
    </p:spTree>
    <p:extLst>
      <p:ext uri="{BB962C8B-B14F-4D97-AF65-F5344CB8AC3E}">
        <p14:creationId xmlns:p14="http://schemas.microsoft.com/office/powerpoint/2010/main" val="24765398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34D8A-651C-923C-94B0-0DD1C4404B7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076943-CB18-C7E7-17C4-A513EBCD35D7}"/>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380F1A18-3912-17E0-FFAA-30D1D0FBE020}"/>
              </a:ext>
            </a:extLst>
          </p:cNvPr>
          <p:cNvSpPr>
            <a:spLocks noGrp="1"/>
          </p:cNvSpPr>
          <p:nvPr>
            <p:ph idx="1"/>
          </p:nvPr>
        </p:nvSpPr>
        <p:spPr>
          <a:xfrm>
            <a:off x="838200" y="1140030"/>
            <a:ext cx="10515600" cy="5352845"/>
          </a:xfrm>
        </p:spPr>
        <p:txBody>
          <a:bodyPr>
            <a:normAutofit/>
          </a:bodyPr>
          <a:lstStyle/>
          <a:p>
            <a:pPr marL="0" indent="0">
              <a:buNone/>
            </a:pPr>
            <a:r>
              <a:rPr lang="en-US" sz="4000" b="1" dirty="0">
                <a:solidFill>
                  <a:schemeClr val="bg1"/>
                </a:solidFill>
              </a:rPr>
              <a:t>Five ways theology is to be done?</a:t>
            </a:r>
          </a:p>
          <a:p>
            <a:pPr marL="0" indent="0">
              <a:buNone/>
            </a:pPr>
            <a:endParaRPr lang="en-US" sz="1200" b="1" dirty="0">
              <a:solidFill>
                <a:schemeClr val="bg1"/>
              </a:solidFill>
            </a:endParaRPr>
          </a:p>
          <a:p>
            <a:pPr marL="1200150" lvl="1" indent="-742950">
              <a:buFont typeface="+mj-lt"/>
              <a:buAutoNum type="arabicPeriod"/>
            </a:pPr>
            <a:r>
              <a:rPr lang="en-US" sz="4000" u="sng" dirty="0">
                <a:solidFill>
                  <a:schemeClr val="bg1"/>
                </a:solidFill>
              </a:rPr>
              <a:t>Biblically</a:t>
            </a:r>
            <a:r>
              <a:rPr lang="en-US" sz="4000" dirty="0">
                <a:solidFill>
                  <a:schemeClr val="bg1"/>
                </a:solidFill>
              </a:rPr>
              <a:t> (II Tim 3:16,17)</a:t>
            </a:r>
          </a:p>
        </p:txBody>
      </p:sp>
    </p:spTree>
    <p:extLst>
      <p:ext uri="{BB962C8B-B14F-4D97-AF65-F5344CB8AC3E}">
        <p14:creationId xmlns:p14="http://schemas.microsoft.com/office/powerpoint/2010/main" val="26424425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ADE33-7911-D8E5-6419-426634D01B2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C14B2FB-14A2-A22A-A620-01B695A181FC}"/>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E94DFA51-5D7E-3FA6-3EE0-883237963D39}"/>
              </a:ext>
            </a:extLst>
          </p:cNvPr>
          <p:cNvSpPr>
            <a:spLocks noGrp="1"/>
          </p:cNvSpPr>
          <p:nvPr>
            <p:ph idx="1"/>
          </p:nvPr>
        </p:nvSpPr>
        <p:spPr>
          <a:xfrm>
            <a:off x="838200" y="1140030"/>
            <a:ext cx="10515600" cy="5352845"/>
          </a:xfrm>
        </p:spPr>
        <p:txBody>
          <a:bodyPr>
            <a:normAutofit/>
          </a:bodyPr>
          <a:lstStyle/>
          <a:p>
            <a:pPr marL="0" indent="0">
              <a:buNone/>
            </a:pPr>
            <a:r>
              <a:rPr lang="en-US" sz="4000" b="1" dirty="0">
                <a:solidFill>
                  <a:schemeClr val="bg1"/>
                </a:solidFill>
              </a:rPr>
              <a:t>Five ways theology is to be done?</a:t>
            </a:r>
          </a:p>
          <a:p>
            <a:pPr marL="0" indent="0">
              <a:buNone/>
            </a:pPr>
            <a:endParaRPr lang="en-US" sz="1200" b="1" dirty="0">
              <a:solidFill>
                <a:schemeClr val="bg1"/>
              </a:solidFill>
            </a:endParaRPr>
          </a:p>
          <a:p>
            <a:pPr marL="1200150" lvl="1" indent="-742950">
              <a:buFont typeface="+mj-lt"/>
              <a:buAutoNum type="arabicPeriod"/>
            </a:pPr>
            <a:r>
              <a:rPr lang="en-US" sz="4000" u="sng" dirty="0">
                <a:solidFill>
                  <a:schemeClr val="bg1"/>
                </a:solidFill>
              </a:rPr>
              <a:t>Biblically</a:t>
            </a:r>
            <a:r>
              <a:rPr lang="en-US" sz="4000" dirty="0">
                <a:solidFill>
                  <a:schemeClr val="bg1"/>
                </a:solidFill>
              </a:rPr>
              <a:t> (II Tim 3:16,17)</a:t>
            </a:r>
          </a:p>
          <a:p>
            <a:pPr marL="1200150" lvl="1" indent="-742950">
              <a:buFont typeface="+mj-lt"/>
              <a:buAutoNum type="arabicPeriod"/>
            </a:pPr>
            <a:r>
              <a:rPr lang="en-US" sz="4000" u="sng" dirty="0">
                <a:solidFill>
                  <a:schemeClr val="bg1"/>
                </a:solidFill>
              </a:rPr>
              <a:t>Prayerfully</a:t>
            </a:r>
            <a:r>
              <a:rPr lang="en-US" sz="4000" dirty="0">
                <a:solidFill>
                  <a:schemeClr val="bg1"/>
                </a:solidFill>
              </a:rPr>
              <a:t> (Ps 119:18; I Cor 2:14)</a:t>
            </a:r>
          </a:p>
        </p:txBody>
      </p:sp>
    </p:spTree>
    <p:extLst>
      <p:ext uri="{BB962C8B-B14F-4D97-AF65-F5344CB8AC3E}">
        <p14:creationId xmlns:p14="http://schemas.microsoft.com/office/powerpoint/2010/main" val="22399944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1B5D1E-08E7-E346-BD65-6E2F9A1A861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034A8FD-6BBA-57B3-5E29-8E099A8AE647}"/>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65B6A53E-2627-3E87-CD2B-0B1081B5DF33}"/>
              </a:ext>
            </a:extLst>
          </p:cNvPr>
          <p:cNvSpPr>
            <a:spLocks noGrp="1"/>
          </p:cNvSpPr>
          <p:nvPr>
            <p:ph idx="1"/>
          </p:nvPr>
        </p:nvSpPr>
        <p:spPr>
          <a:xfrm>
            <a:off x="838200" y="1140030"/>
            <a:ext cx="10515600" cy="5352845"/>
          </a:xfrm>
        </p:spPr>
        <p:txBody>
          <a:bodyPr>
            <a:normAutofit/>
          </a:bodyPr>
          <a:lstStyle/>
          <a:p>
            <a:pPr marL="0" indent="0">
              <a:buNone/>
            </a:pPr>
            <a:r>
              <a:rPr lang="en-US" sz="4000" b="1" dirty="0">
                <a:solidFill>
                  <a:schemeClr val="bg1"/>
                </a:solidFill>
              </a:rPr>
              <a:t>Five ways theology is to be done?</a:t>
            </a:r>
          </a:p>
          <a:p>
            <a:pPr marL="0" indent="0">
              <a:buNone/>
            </a:pPr>
            <a:endParaRPr lang="en-US" sz="1200" b="1" dirty="0">
              <a:solidFill>
                <a:schemeClr val="bg1"/>
              </a:solidFill>
            </a:endParaRPr>
          </a:p>
          <a:p>
            <a:pPr marL="1200150" lvl="1" indent="-742950">
              <a:buFont typeface="+mj-lt"/>
              <a:buAutoNum type="arabicPeriod"/>
            </a:pPr>
            <a:r>
              <a:rPr lang="en-US" sz="4000" u="sng" dirty="0">
                <a:solidFill>
                  <a:schemeClr val="bg1"/>
                </a:solidFill>
              </a:rPr>
              <a:t>Biblically</a:t>
            </a:r>
            <a:r>
              <a:rPr lang="en-US" sz="4000" dirty="0">
                <a:solidFill>
                  <a:schemeClr val="bg1"/>
                </a:solidFill>
              </a:rPr>
              <a:t> (II Tim 3:16,17)</a:t>
            </a:r>
          </a:p>
          <a:p>
            <a:pPr marL="1200150" lvl="1" indent="-742950">
              <a:buFont typeface="+mj-lt"/>
              <a:buAutoNum type="arabicPeriod"/>
            </a:pPr>
            <a:r>
              <a:rPr lang="en-US" sz="4000" u="sng" dirty="0">
                <a:solidFill>
                  <a:schemeClr val="bg1"/>
                </a:solidFill>
              </a:rPr>
              <a:t>Prayerfully</a:t>
            </a:r>
            <a:r>
              <a:rPr lang="en-US" sz="4000" dirty="0">
                <a:solidFill>
                  <a:schemeClr val="bg1"/>
                </a:solidFill>
              </a:rPr>
              <a:t> (Ps 119:18; I Cor 2:14)</a:t>
            </a:r>
          </a:p>
          <a:p>
            <a:pPr marL="1200150" lvl="1" indent="-742950">
              <a:buFont typeface="+mj-lt"/>
              <a:buAutoNum type="arabicPeriod"/>
            </a:pPr>
            <a:r>
              <a:rPr lang="en-US" sz="4000" u="sng" dirty="0">
                <a:solidFill>
                  <a:schemeClr val="bg1"/>
                </a:solidFill>
              </a:rPr>
              <a:t>Humility</a:t>
            </a:r>
            <a:r>
              <a:rPr lang="en-US" sz="4000" dirty="0">
                <a:solidFill>
                  <a:schemeClr val="bg1"/>
                </a:solidFill>
              </a:rPr>
              <a:t> (I Peter 5:5)</a:t>
            </a:r>
          </a:p>
        </p:txBody>
      </p:sp>
    </p:spTree>
    <p:extLst>
      <p:ext uri="{BB962C8B-B14F-4D97-AF65-F5344CB8AC3E}">
        <p14:creationId xmlns:p14="http://schemas.microsoft.com/office/powerpoint/2010/main" val="397544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1B861F-C15A-5C8A-F384-C44BBC4381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0DF602-CCC7-7236-6EE3-AF546C42820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9DCD2D6-6216-2FFC-4E38-A114D2889DF7}"/>
              </a:ext>
            </a:extLst>
          </p:cNvPr>
          <p:cNvSpPr>
            <a:spLocks noGrp="1"/>
          </p:cNvSpPr>
          <p:nvPr>
            <p:ph idx="1"/>
          </p:nvPr>
        </p:nvSpPr>
        <p:spPr/>
        <p:txBody>
          <a:bodyPr>
            <a:normAutofit/>
          </a:bodyPr>
          <a:lstStyle/>
          <a:p>
            <a:pPr marL="0">
              <a:buNone/>
            </a:pPr>
            <a:r>
              <a:rPr lang="en-US" sz="4000" b="1" dirty="0">
                <a:solidFill>
                  <a:schemeClr val="bg1"/>
                </a:solidFill>
                <a:latin typeface="Avenir Next" panose="020B0503020202020204" pitchFamily="34" charset="0"/>
              </a:rPr>
              <a:t>What is a disciple?</a:t>
            </a:r>
          </a:p>
          <a:p>
            <a:pPr marL="914400" lvl="2">
              <a:buNone/>
            </a:pPr>
            <a:r>
              <a:rPr lang="en-US" sz="3600" dirty="0">
                <a:solidFill>
                  <a:schemeClr val="bg1"/>
                </a:solidFill>
                <a:latin typeface="Avenir Next" panose="020B0503020202020204" pitchFamily="34" charset="0"/>
              </a:rPr>
              <a:t>“Christian” – 3 x’s</a:t>
            </a:r>
          </a:p>
          <a:p>
            <a:pPr marL="914400" lvl="2">
              <a:buNone/>
            </a:pPr>
            <a:r>
              <a:rPr lang="en-US" sz="3600" dirty="0">
                <a:solidFill>
                  <a:schemeClr val="bg1"/>
                </a:solidFill>
                <a:latin typeface="Avenir Next" panose="020B0503020202020204" pitchFamily="34" charset="0"/>
              </a:rPr>
              <a:t>“The Way” – 5 x’s</a:t>
            </a:r>
          </a:p>
          <a:p>
            <a:pPr marL="914400" lvl="2">
              <a:buNone/>
            </a:pPr>
            <a:r>
              <a:rPr lang="en-US" sz="3600" dirty="0">
                <a:solidFill>
                  <a:schemeClr val="bg1"/>
                </a:solidFill>
                <a:latin typeface="Avenir Next" panose="020B0503020202020204" pitchFamily="34" charset="0"/>
              </a:rPr>
              <a:t>“Disciple” – 260 x’s</a:t>
            </a:r>
          </a:p>
        </p:txBody>
      </p:sp>
      <p:sp>
        <p:nvSpPr>
          <p:cNvPr id="4" name="TextBox 3">
            <a:extLst>
              <a:ext uri="{FF2B5EF4-FFF2-40B4-BE49-F238E27FC236}">
                <a16:creationId xmlns:a16="http://schemas.microsoft.com/office/drawing/2014/main" id="{A134D8AD-D928-D1DC-0E9E-C3DE375DC5EA}"/>
              </a:ext>
            </a:extLst>
          </p:cNvPr>
          <p:cNvSpPr txBox="1"/>
          <p:nvPr/>
        </p:nvSpPr>
        <p:spPr>
          <a:xfrm>
            <a:off x="11137392" y="2157984"/>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9832913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30000-74D6-27EF-EA36-4FE9BECF84C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8EE963D-AF9E-40A2-1693-65E1D80DAA4C}"/>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E8DB3A19-C2E8-2CBC-883C-592F1B87635E}"/>
              </a:ext>
            </a:extLst>
          </p:cNvPr>
          <p:cNvSpPr>
            <a:spLocks noGrp="1"/>
          </p:cNvSpPr>
          <p:nvPr>
            <p:ph idx="1"/>
          </p:nvPr>
        </p:nvSpPr>
        <p:spPr>
          <a:xfrm>
            <a:off x="838200" y="1140030"/>
            <a:ext cx="10515600" cy="5352845"/>
          </a:xfrm>
        </p:spPr>
        <p:txBody>
          <a:bodyPr>
            <a:normAutofit/>
          </a:bodyPr>
          <a:lstStyle/>
          <a:p>
            <a:pPr marL="0" indent="0">
              <a:buNone/>
            </a:pPr>
            <a:r>
              <a:rPr lang="en-US" sz="4000" b="1" dirty="0">
                <a:solidFill>
                  <a:schemeClr val="bg1"/>
                </a:solidFill>
              </a:rPr>
              <a:t>Five ways theology is to be done?</a:t>
            </a:r>
          </a:p>
          <a:p>
            <a:pPr marL="0" indent="0">
              <a:buNone/>
            </a:pPr>
            <a:endParaRPr lang="en-US" sz="1200" b="1" dirty="0">
              <a:solidFill>
                <a:schemeClr val="bg1"/>
              </a:solidFill>
            </a:endParaRPr>
          </a:p>
          <a:p>
            <a:pPr marL="1200150" lvl="1" indent="-742950">
              <a:buFont typeface="+mj-lt"/>
              <a:buAutoNum type="arabicPeriod"/>
            </a:pPr>
            <a:r>
              <a:rPr lang="en-US" sz="4000" u="sng" dirty="0">
                <a:solidFill>
                  <a:schemeClr val="bg1"/>
                </a:solidFill>
              </a:rPr>
              <a:t>Biblically</a:t>
            </a:r>
            <a:r>
              <a:rPr lang="en-US" sz="4000" dirty="0">
                <a:solidFill>
                  <a:schemeClr val="bg1"/>
                </a:solidFill>
              </a:rPr>
              <a:t> (II Tim 3:16,17)</a:t>
            </a:r>
          </a:p>
          <a:p>
            <a:pPr marL="1200150" lvl="1" indent="-742950">
              <a:buFont typeface="+mj-lt"/>
              <a:buAutoNum type="arabicPeriod"/>
            </a:pPr>
            <a:r>
              <a:rPr lang="en-US" sz="4000" u="sng" dirty="0">
                <a:solidFill>
                  <a:schemeClr val="bg1"/>
                </a:solidFill>
              </a:rPr>
              <a:t>Prayerfully</a:t>
            </a:r>
            <a:r>
              <a:rPr lang="en-US" sz="4000" dirty="0">
                <a:solidFill>
                  <a:schemeClr val="bg1"/>
                </a:solidFill>
              </a:rPr>
              <a:t> (Ps 119:18; I Cor 2:14)</a:t>
            </a:r>
          </a:p>
          <a:p>
            <a:pPr marL="1200150" lvl="1" indent="-742950">
              <a:buFont typeface="+mj-lt"/>
              <a:buAutoNum type="arabicPeriod"/>
            </a:pPr>
            <a:r>
              <a:rPr lang="en-US" sz="4000" u="sng" dirty="0">
                <a:solidFill>
                  <a:schemeClr val="bg1"/>
                </a:solidFill>
              </a:rPr>
              <a:t>Humility</a:t>
            </a:r>
            <a:r>
              <a:rPr lang="en-US" sz="4000" dirty="0">
                <a:solidFill>
                  <a:schemeClr val="bg1"/>
                </a:solidFill>
              </a:rPr>
              <a:t> (I Peter 5:5)</a:t>
            </a:r>
          </a:p>
          <a:p>
            <a:pPr marL="1200150" lvl="1" indent="-742950">
              <a:buFont typeface="+mj-lt"/>
              <a:buAutoNum type="arabicPeriod"/>
            </a:pPr>
            <a:r>
              <a:rPr lang="en-US" sz="4000" u="sng" dirty="0">
                <a:solidFill>
                  <a:schemeClr val="bg1"/>
                </a:solidFill>
              </a:rPr>
              <a:t>Worshipfully</a:t>
            </a:r>
            <a:r>
              <a:rPr lang="en-US" sz="4000" dirty="0">
                <a:solidFill>
                  <a:schemeClr val="bg1"/>
                </a:solidFill>
              </a:rPr>
              <a:t> (Ps 19:8; 119:14, 103, 111)</a:t>
            </a:r>
          </a:p>
        </p:txBody>
      </p:sp>
    </p:spTree>
    <p:extLst>
      <p:ext uri="{BB962C8B-B14F-4D97-AF65-F5344CB8AC3E}">
        <p14:creationId xmlns:p14="http://schemas.microsoft.com/office/powerpoint/2010/main" val="3184305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AD997-24EE-F9C7-02A4-C7221E40841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CC21941-5633-0BC1-48C7-55559FC46278}"/>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721553FC-56CC-073E-2679-44965BDC9245}"/>
              </a:ext>
            </a:extLst>
          </p:cNvPr>
          <p:cNvSpPr>
            <a:spLocks noGrp="1"/>
          </p:cNvSpPr>
          <p:nvPr>
            <p:ph idx="1"/>
          </p:nvPr>
        </p:nvSpPr>
        <p:spPr>
          <a:xfrm>
            <a:off x="838200" y="1140030"/>
            <a:ext cx="10515600" cy="5352845"/>
          </a:xfrm>
        </p:spPr>
        <p:txBody>
          <a:bodyPr>
            <a:normAutofit/>
          </a:bodyPr>
          <a:lstStyle/>
          <a:p>
            <a:pPr marL="0" indent="0">
              <a:buNone/>
            </a:pPr>
            <a:r>
              <a:rPr lang="en-US" sz="4000" b="1" dirty="0">
                <a:solidFill>
                  <a:schemeClr val="bg1"/>
                </a:solidFill>
              </a:rPr>
              <a:t>Five ways theology is to be done?</a:t>
            </a:r>
          </a:p>
          <a:p>
            <a:pPr marL="0" indent="0">
              <a:buNone/>
            </a:pPr>
            <a:endParaRPr lang="en-US" sz="1200" b="1" dirty="0">
              <a:solidFill>
                <a:schemeClr val="bg1"/>
              </a:solidFill>
            </a:endParaRPr>
          </a:p>
          <a:p>
            <a:pPr marL="1200150" lvl="1" indent="-742950">
              <a:buFont typeface="+mj-lt"/>
              <a:buAutoNum type="arabicPeriod"/>
            </a:pPr>
            <a:r>
              <a:rPr lang="en-US" sz="4000" u="sng" dirty="0">
                <a:solidFill>
                  <a:schemeClr val="bg1"/>
                </a:solidFill>
              </a:rPr>
              <a:t>Biblically</a:t>
            </a:r>
            <a:r>
              <a:rPr lang="en-US" sz="4000" dirty="0">
                <a:solidFill>
                  <a:schemeClr val="bg1"/>
                </a:solidFill>
              </a:rPr>
              <a:t> (II Tim 3:16,17)</a:t>
            </a:r>
          </a:p>
          <a:p>
            <a:pPr marL="1200150" lvl="1" indent="-742950">
              <a:buFont typeface="+mj-lt"/>
              <a:buAutoNum type="arabicPeriod"/>
            </a:pPr>
            <a:r>
              <a:rPr lang="en-US" sz="4000" u="sng" dirty="0">
                <a:solidFill>
                  <a:schemeClr val="bg1"/>
                </a:solidFill>
              </a:rPr>
              <a:t>Prayerfully</a:t>
            </a:r>
            <a:r>
              <a:rPr lang="en-US" sz="4000" dirty="0">
                <a:solidFill>
                  <a:schemeClr val="bg1"/>
                </a:solidFill>
              </a:rPr>
              <a:t> (Ps 119:18; I Cor 2:14)</a:t>
            </a:r>
          </a:p>
          <a:p>
            <a:pPr marL="1200150" lvl="1" indent="-742950">
              <a:buFont typeface="+mj-lt"/>
              <a:buAutoNum type="arabicPeriod"/>
            </a:pPr>
            <a:r>
              <a:rPr lang="en-US" sz="4000" u="sng" dirty="0">
                <a:solidFill>
                  <a:schemeClr val="bg1"/>
                </a:solidFill>
              </a:rPr>
              <a:t>Humility</a:t>
            </a:r>
            <a:r>
              <a:rPr lang="en-US" sz="4000" dirty="0">
                <a:solidFill>
                  <a:schemeClr val="bg1"/>
                </a:solidFill>
              </a:rPr>
              <a:t> (I Peter 5:5)</a:t>
            </a:r>
          </a:p>
          <a:p>
            <a:pPr marL="1200150" lvl="1" indent="-742950">
              <a:buFont typeface="+mj-lt"/>
              <a:buAutoNum type="arabicPeriod"/>
            </a:pPr>
            <a:r>
              <a:rPr lang="en-US" sz="4000" u="sng" dirty="0">
                <a:solidFill>
                  <a:schemeClr val="bg1"/>
                </a:solidFill>
              </a:rPr>
              <a:t>Worshipfully</a:t>
            </a:r>
            <a:r>
              <a:rPr lang="en-US" sz="4000" dirty="0">
                <a:solidFill>
                  <a:schemeClr val="bg1"/>
                </a:solidFill>
              </a:rPr>
              <a:t> (Ps 19:8; 119:14, 103, 111)</a:t>
            </a:r>
          </a:p>
          <a:p>
            <a:pPr marL="1200150" lvl="1" indent="-742950">
              <a:buFont typeface="+mj-lt"/>
              <a:buAutoNum type="arabicPeriod"/>
            </a:pPr>
            <a:r>
              <a:rPr lang="en-US" sz="4000" u="sng" dirty="0">
                <a:solidFill>
                  <a:schemeClr val="bg1"/>
                </a:solidFill>
              </a:rPr>
              <a:t>Community</a:t>
            </a:r>
            <a:r>
              <a:rPr lang="en-US" sz="4000" dirty="0">
                <a:solidFill>
                  <a:schemeClr val="bg1"/>
                </a:solidFill>
              </a:rPr>
              <a:t> (Hebrews 10:23-25)</a:t>
            </a:r>
            <a:endParaRPr lang="en-US" sz="4000" u="sng" dirty="0">
              <a:solidFill>
                <a:schemeClr val="bg1"/>
              </a:solidFill>
            </a:endParaRPr>
          </a:p>
        </p:txBody>
      </p:sp>
    </p:spTree>
    <p:extLst>
      <p:ext uri="{BB962C8B-B14F-4D97-AF65-F5344CB8AC3E}">
        <p14:creationId xmlns:p14="http://schemas.microsoft.com/office/powerpoint/2010/main" val="14237193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395B6F-D072-758B-28CA-740AD82F9D9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C5553F7-EE37-7317-88F6-8F074F9BFCC1}"/>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C40A5E16-A247-181C-A305-0F8C5D4DDB6A}"/>
              </a:ext>
            </a:extLst>
          </p:cNvPr>
          <p:cNvSpPr>
            <a:spLocks noGrp="1"/>
          </p:cNvSpPr>
          <p:nvPr>
            <p:ph idx="1"/>
          </p:nvPr>
        </p:nvSpPr>
        <p:spPr>
          <a:xfrm>
            <a:off x="838200" y="1140030"/>
            <a:ext cx="10515600" cy="5352845"/>
          </a:xfrm>
        </p:spPr>
        <p:txBody>
          <a:bodyPr>
            <a:normAutofit/>
          </a:bodyPr>
          <a:lstStyle/>
          <a:p>
            <a:pPr marL="0" indent="0">
              <a:buNone/>
            </a:pPr>
            <a:r>
              <a:rPr lang="en-US" sz="4000" i="1" dirty="0">
                <a:solidFill>
                  <a:schemeClr val="bg1"/>
                </a:solidFill>
              </a:rPr>
              <a:t>“Theology is not done exclusively or even primarily in a classroom, it is done in everyday life”</a:t>
            </a:r>
          </a:p>
          <a:p>
            <a:pPr marL="0" indent="0">
              <a:buNone/>
            </a:pPr>
            <a:endParaRPr lang="en-US" sz="1200" i="1" dirty="0">
              <a:solidFill>
                <a:schemeClr val="bg1"/>
              </a:solidFill>
            </a:endParaRPr>
          </a:p>
          <a:p>
            <a:pPr marL="0" indent="0">
              <a:buNone/>
            </a:pPr>
            <a:r>
              <a:rPr lang="en-US" sz="4000" i="1" dirty="0">
                <a:solidFill>
                  <a:schemeClr val="bg1"/>
                </a:solidFill>
              </a:rPr>
              <a:t>“Doing theology is the work of mind renewal for the purpose of heart transformation”</a:t>
            </a:r>
          </a:p>
          <a:p>
            <a:pPr marL="0" indent="0">
              <a:buNone/>
            </a:pPr>
            <a:endParaRPr lang="en-US" sz="1200" i="1" dirty="0">
              <a:solidFill>
                <a:schemeClr val="bg1"/>
              </a:solidFill>
            </a:endParaRPr>
          </a:p>
          <a:p>
            <a:pPr marL="0" indent="0">
              <a:buNone/>
            </a:pPr>
            <a:r>
              <a:rPr lang="en-US" sz="4000" i="1" dirty="0">
                <a:solidFill>
                  <a:schemeClr val="bg1"/>
                </a:solidFill>
              </a:rPr>
              <a:t>“The heart cannot love what the mind does not know”</a:t>
            </a:r>
          </a:p>
        </p:txBody>
      </p:sp>
    </p:spTree>
    <p:extLst>
      <p:ext uri="{BB962C8B-B14F-4D97-AF65-F5344CB8AC3E}">
        <p14:creationId xmlns:p14="http://schemas.microsoft.com/office/powerpoint/2010/main" val="7552161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AB9DE9-6FDD-0B08-5777-2FC9CEC94F2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F87709-362C-753F-BFE7-1D750B414B4E}"/>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8CCEA9C4-A348-7A74-8C4D-C443FF8AAD6F}"/>
              </a:ext>
            </a:extLst>
          </p:cNvPr>
          <p:cNvSpPr>
            <a:spLocks noGrp="1"/>
          </p:cNvSpPr>
          <p:nvPr>
            <p:ph idx="1"/>
          </p:nvPr>
        </p:nvSpPr>
        <p:spPr>
          <a:xfrm>
            <a:off x="838200" y="1140030"/>
            <a:ext cx="10515600" cy="5352845"/>
          </a:xfrm>
        </p:spPr>
        <p:txBody>
          <a:bodyPr>
            <a:normAutofit/>
          </a:bodyPr>
          <a:lstStyle/>
          <a:p>
            <a:pPr marL="0" indent="0">
              <a:buNone/>
            </a:pPr>
            <a:r>
              <a:rPr lang="en-US" sz="4000" b="1" dirty="0">
                <a:solidFill>
                  <a:schemeClr val="bg1"/>
                </a:solidFill>
              </a:rPr>
              <a:t>Who is God?</a:t>
            </a:r>
          </a:p>
          <a:p>
            <a:pPr marL="0" indent="0">
              <a:buNone/>
            </a:pPr>
            <a:endParaRPr lang="en-US" sz="2000" b="1" dirty="0">
              <a:solidFill>
                <a:schemeClr val="bg1"/>
              </a:solidFill>
            </a:endParaRPr>
          </a:p>
          <a:p>
            <a:pPr marL="0" indent="0" algn="ctr">
              <a:buNone/>
            </a:pPr>
            <a:r>
              <a:rPr lang="en-US" sz="4400" b="1" dirty="0">
                <a:solidFill>
                  <a:srgbClr val="E5AB00"/>
                </a:solidFill>
              </a:rPr>
              <a:t>“What comes into our minds</a:t>
            </a:r>
          </a:p>
          <a:p>
            <a:pPr marL="0" indent="0" algn="ctr">
              <a:buNone/>
            </a:pPr>
            <a:r>
              <a:rPr lang="en-US" sz="4400" b="1" dirty="0">
                <a:solidFill>
                  <a:srgbClr val="E5AB00"/>
                </a:solidFill>
              </a:rPr>
              <a:t>when we think about God</a:t>
            </a:r>
          </a:p>
          <a:p>
            <a:pPr marL="0" indent="0" algn="ctr">
              <a:buNone/>
            </a:pPr>
            <a:r>
              <a:rPr lang="en-US" sz="4400" b="1" dirty="0">
                <a:solidFill>
                  <a:srgbClr val="E5AB00"/>
                </a:solidFill>
              </a:rPr>
              <a:t>is the most important thing about us”</a:t>
            </a:r>
          </a:p>
          <a:p>
            <a:pPr marL="0" indent="0" algn="ctr">
              <a:buNone/>
            </a:pPr>
            <a:endParaRPr lang="en-US" sz="2000" b="1" dirty="0">
              <a:solidFill>
                <a:srgbClr val="E5AB00"/>
              </a:solidFill>
            </a:endParaRPr>
          </a:p>
          <a:p>
            <a:pPr marL="0" indent="0" algn="ctr">
              <a:buNone/>
            </a:pPr>
            <a:r>
              <a:rPr lang="en-US" sz="4000" b="1" dirty="0">
                <a:solidFill>
                  <a:srgbClr val="E5AB00"/>
                </a:solidFill>
              </a:rPr>
              <a:t>A.W. Tozer</a:t>
            </a:r>
          </a:p>
        </p:txBody>
      </p:sp>
    </p:spTree>
    <p:extLst>
      <p:ext uri="{BB962C8B-B14F-4D97-AF65-F5344CB8AC3E}">
        <p14:creationId xmlns:p14="http://schemas.microsoft.com/office/powerpoint/2010/main" val="21311203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272671-151D-95FB-75D1-5CA0B21156F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E62FF72-136B-558A-C978-4BD5AD56B7BD}"/>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9CDAC30A-C0A9-D555-43AC-55E273D545E9}"/>
              </a:ext>
            </a:extLst>
          </p:cNvPr>
          <p:cNvSpPr>
            <a:spLocks noGrp="1"/>
          </p:cNvSpPr>
          <p:nvPr>
            <p:ph idx="1"/>
          </p:nvPr>
        </p:nvSpPr>
        <p:spPr>
          <a:xfrm>
            <a:off x="838200" y="1140030"/>
            <a:ext cx="10515600" cy="5352845"/>
          </a:xfrm>
        </p:spPr>
        <p:txBody>
          <a:bodyPr>
            <a:normAutofit/>
          </a:bodyPr>
          <a:lstStyle/>
          <a:p>
            <a:pPr marL="0" indent="0">
              <a:buNone/>
            </a:pPr>
            <a:r>
              <a:rPr lang="en-US" sz="4000" b="1" dirty="0">
                <a:solidFill>
                  <a:schemeClr val="bg1"/>
                </a:solidFill>
              </a:rPr>
              <a:t>The Doctrine of the Trinity</a:t>
            </a:r>
          </a:p>
        </p:txBody>
      </p:sp>
    </p:spTree>
    <p:extLst>
      <p:ext uri="{BB962C8B-B14F-4D97-AF65-F5344CB8AC3E}">
        <p14:creationId xmlns:p14="http://schemas.microsoft.com/office/powerpoint/2010/main" val="641366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120B23-AC70-1527-BAAF-0577E14730D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F295D31-DE34-45B5-9E77-7AB20B09101E}"/>
              </a:ext>
            </a:extLst>
          </p:cNvPr>
          <p:cNvSpPr>
            <a:spLocks noGrp="1"/>
          </p:cNvSpPr>
          <p:nvPr>
            <p:ph type="title"/>
          </p:nvPr>
        </p:nvSpPr>
        <p:spPr/>
        <p:txBody>
          <a:bodyPr/>
          <a:lstStyle/>
          <a:p>
            <a:endParaRPr lang="en-US" dirty="0"/>
          </a:p>
        </p:txBody>
      </p:sp>
      <p:sp>
        <p:nvSpPr>
          <p:cNvPr id="5" name="Content Placeholder 4">
            <a:extLst>
              <a:ext uri="{FF2B5EF4-FFF2-40B4-BE49-F238E27FC236}">
                <a16:creationId xmlns:a16="http://schemas.microsoft.com/office/drawing/2014/main" id="{5783351C-EF3A-44F1-FE34-F1B9585CD3EA}"/>
              </a:ext>
            </a:extLst>
          </p:cNvPr>
          <p:cNvSpPr>
            <a:spLocks noGrp="1"/>
          </p:cNvSpPr>
          <p:nvPr>
            <p:ph idx="1"/>
          </p:nvPr>
        </p:nvSpPr>
        <p:spPr>
          <a:xfrm>
            <a:off x="838200" y="1140030"/>
            <a:ext cx="10515600" cy="5352845"/>
          </a:xfrm>
        </p:spPr>
        <p:txBody>
          <a:bodyPr>
            <a:normAutofit/>
          </a:bodyPr>
          <a:lstStyle/>
          <a:p>
            <a:pPr marL="0" indent="0">
              <a:buNone/>
            </a:pPr>
            <a:r>
              <a:rPr lang="en-US" sz="4000" b="1" dirty="0">
                <a:solidFill>
                  <a:schemeClr val="bg1"/>
                </a:solidFill>
              </a:rPr>
              <a:t>The Doctrine of the Trinity</a:t>
            </a:r>
          </a:p>
          <a:p>
            <a:pPr marL="0" indent="0">
              <a:buNone/>
            </a:pPr>
            <a:endParaRPr lang="en-US" sz="4000" b="1" dirty="0">
              <a:solidFill>
                <a:schemeClr val="bg1"/>
              </a:solidFill>
            </a:endParaRPr>
          </a:p>
          <a:p>
            <a:pPr marL="0" indent="0">
              <a:buNone/>
            </a:pPr>
            <a:r>
              <a:rPr lang="en-US" sz="4000" dirty="0">
                <a:solidFill>
                  <a:schemeClr val="bg1"/>
                </a:solidFill>
              </a:rPr>
              <a:t>God eternally exists as </a:t>
            </a:r>
            <a:r>
              <a:rPr lang="en-US" sz="4000" u="sng" dirty="0">
                <a:solidFill>
                  <a:schemeClr val="bg1"/>
                </a:solidFill>
              </a:rPr>
              <a:t>one</a:t>
            </a:r>
            <a:r>
              <a:rPr lang="en-US" sz="4000" dirty="0">
                <a:solidFill>
                  <a:schemeClr val="bg1"/>
                </a:solidFill>
              </a:rPr>
              <a:t> essence and </a:t>
            </a:r>
            <a:r>
              <a:rPr lang="en-US" sz="4000" u="sng" dirty="0">
                <a:solidFill>
                  <a:schemeClr val="bg1"/>
                </a:solidFill>
              </a:rPr>
              <a:t>three</a:t>
            </a:r>
            <a:r>
              <a:rPr lang="en-US" sz="4000" dirty="0">
                <a:solidFill>
                  <a:schemeClr val="bg1"/>
                </a:solidFill>
              </a:rPr>
              <a:t> distinct persons: God the Father, God the Son, and God the Holy Spirit.  Each person is </a:t>
            </a:r>
            <a:r>
              <a:rPr lang="en-US" sz="4000" u="sng" dirty="0">
                <a:solidFill>
                  <a:schemeClr val="bg1"/>
                </a:solidFill>
              </a:rPr>
              <a:t>fully</a:t>
            </a:r>
            <a:r>
              <a:rPr lang="en-US" sz="4000" dirty="0">
                <a:solidFill>
                  <a:schemeClr val="bg1"/>
                </a:solidFill>
              </a:rPr>
              <a:t> God, yet there is </a:t>
            </a:r>
            <a:r>
              <a:rPr lang="en-US" sz="4000" u="sng" dirty="0">
                <a:solidFill>
                  <a:schemeClr val="bg1"/>
                </a:solidFill>
              </a:rPr>
              <a:t>one</a:t>
            </a:r>
            <a:r>
              <a:rPr lang="en-US" sz="4000" dirty="0">
                <a:solidFill>
                  <a:schemeClr val="bg1"/>
                </a:solidFill>
              </a:rPr>
              <a:t> God.</a:t>
            </a:r>
          </a:p>
        </p:txBody>
      </p:sp>
    </p:spTree>
    <p:extLst>
      <p:ext uri="{BB962C8B-B14F-4D97-AF65-F5344CB8AC3E}">
        <p14:creationId xmlns:p14="http://schemas.microsoft.com/office/powerpoint/2010/main" val="12195594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D37BAA-E155-F69B-40FB-C57861D287F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1A34F1D-24EE-2AA4-96C2-BC568FD8A7A1}"/>
              </a:ext>
            </a:extLst>
          </p:cNvPr>
          <p:cNvSpPr>
            <a:spLocks noGrp="1"/>
          </p:cNvSpPr>
          <p:nvPr>
            <p:ph type="title"/>
          </p:nvPr>
        </p:nvSpPr>
        <p:spPr/>
        <p:txBody>
          <a:bodyPr/>
          <a:lstStyle/>
          <a:p>
            <a:endParaRPr lang="en-US" dirty="0"/>
          </a:p>
        </p:txBody>
      </p:sp>
      <p:sp>
        <p:nvSpPr>
          <p:cNvPr id="5" name="Content Placeholder 4">
            <a:extLst>
              <a:ext uri="{FF2B5EF4-FFF2-40B4-BE49-F238E27FC236}">
                <a16:creationId xmlns:a16="http://schemas.microsoft.com/office/drawing/2014/main" id="{71BF5701-939F-A353-6FF9-793A551727A2}"/>
              </a:ext>
            </a:extLst>
          </p:cNvPr>
          <p:cNvSpPr>
            <a:spLocks noGrp="1"/>
          </p:cNvSpPr>
          <p:nvPr>
            <p:ph idx="1"/>
          </p:nvPr>
        </p:nvSpPr>
        <p:spPr>
          <a:xfrm>
            <a:off x="838200" y="1140030"/>
            <a:ext cx="10515600" cy="5352845"/>
          </a:xfrm>
        </p:spPr>
        <p:txBody>
          <a:bodyPr>
            <a:normAutofit/>
          </a:bodyPr>
          <a:lstStyle/>
          <a:p>
            <a:pPr marL="0" indent="0">
              <a:buNone/>
            </a:pPr>
            <a:r>
              <a:rPr lang="en-US" sz="4000" b="1" dirty="0">
                <a:solidFill>
                  <a:schemeClr val="bg1"/>
                </a:solidFill>
              </a:rPr>
              <a:t>The Doctrine of the Trinity</a:t>
            </a:r>
          </a:p>
          <a:p>
            <a:pPr marL="0" indent="0">
              <a:buNone/>
            </a:pPr>
            <a:endParaRPr lang="en-US" sz="4000" b="1" dirty="0">
              <a:solidFill>
                <a:schemeClr val="bg1"/>
              </a:solidFill>
            </a:endParaRPr>
          </a:p>
          <a:p>
            <a:pPr marL="0" indent="0">
              <a:buNone/>
            </a:pPr>
            <a:r>
              <a:rPr lang="en-US" sz="4000" dirty="0">
                <a:solidFill>
                  <a:schemeClr val="bg1"/>
                </a:solidFill>
              </a:rPr>
              <a:t>The word </a:t>
            </a:r>
            <a:r>
              <a:rPr lang="en-US" sz="4000" u="sng" dirty="0">
                <a:solidFill>
                  <a:schemeClr val="bg1"/>
                </a:solidFill>
              </a:rPr>
              <a:t>“Trinity”</a:t>
            </a:r>
            <a:r>
              <a:rPr lang="en-US" sz="4000" dirty="0">
                <a:solidFill>
                  <a:schemeClr val="bg1"/>
                </a:solidFill>
              </a:rPr>
              <a:t> is not found in the Bible!  It is Latin for “three”.  The Bible was originally written in Hebrew (most of OT); Aramaic (small portions of the OT), and Greek (the NT).</a:t>
            </a:r>
          </a:p>
        </p:txBody>
      </p:sp>
    </p:spTree>
    <p:extLst>
      <p:ext uri="{BB962C8B-B14F-4D97-AF65-F5344CB8AC3E}">
        <p14:creationId xmlns:p14="http://schemas.microsoft.com/office/powerpoint/2010/main" val="7744681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A7AA7B-3681-3C93-DDE3-EF3C397B005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8534F83-89AE-2329-D0EB-D80ACE9BBC0A}"/>
              </a:ext>
            </a:extLst>
          </p:cNvPr>
          <p:cNvSpPr>
            <a:spLocks noGrp="1"/>
          </p:cNvSpPr>
          <p:nvPr>
            <p:ph type="title"/>
          </p:nvPr>
        </p:nvSpPr>
        <p:spPr/>
        <p:txBody>
          <a:bodyPr/>
          <a:lstStyle/>
          <a:p>
            <a:endParaRPr lang="en-US" dirty="0"/>
          </a:p>
        </p:txBody>
      </p:sp>
      <p:sp>
        <p:nvSpPr>
          <p:cNvPr id="5" name="Content Placeholder 4">
            <a:extLst>
              <a:ext uri="{FF2B5EF4-FFF2-40B4-BE49-F238E27FC236}">
                <a16:creationId xmlns:a16="http://schemas.microsoft.com/office/drawing/2014/main" id="{62924390-2C11-15EB-9525-C4D2381D0434}"/>
              </a:ext>
            </a:extLst>
          </p:cNvPr>
          <p:cNvSpPr>
            <a:spLocks noGrp="1"/>
          </p:cNvSpPr>
          <p:nvPr>
            <p:ph idx="1"/>
          </p:nvPr>
        </p:nvSpPr>
        <p:spPr>
          <a:xfrm>
            <a:off x="838200" y="1140030"/>
            <a:ext cx="10515600" cy="5352845"/>
          </a:xfrm>
        </p:spPr>
        <p:txBody>
          <a:bodyPr>
            <a:normAutofit/>
          </a:bodyPr>
          <a:lstStyle/>
          <a:p>
            <a:pPr marL="0" indent="0">
              <a:buNone/>
            </a:pPr>
            <a:r>
              <a:rPr lang="en-US" sz="4000" b="1" dirty="0">
                <a:solidFill>
                  <a:schemeClr val="bg1"/>
                </a:solidFill>
              </a:rPr>
              <a:t>The Doctrine of the Trinity</a:t>
            </a:r>
          </a:p>
          <a:p>
            <a:pPr marL="0" indent="0">
              <a:buNone/>
            </a:pPr>
            <a:endParaRPr lang="en-US" sz="4000" b="1" dirty="0">
              <a:solidFill>
                <a:schemeClr val="bg1"/>
              </a:solidFill>
            </a:endParaRPr>
          </a:p>
          <a:p>
            <a:pPr marL="0" indent="0">
              <a:buNone/>
            </a:pPr>
            <a:r>
              <a:rPr lang="en-US" sz="4000" dirty="0">
                <a:solidFill>
                  <a:schemeClr val="bg1"/>
                </a:solidFill>
              </a:rPr>
              <a:t>The theological word “Trinity” means:</a:t>
            </a:r>
          </a:p>
          <a:p>
            <a:pPr lvl="1"/>
            <a:r>
              <a:rPr lang="en-US" sz="4000" dirty="0">
                <a:solidFill>
                  <a:schemeClr val="bg1"/>
                </a:solidFill>
              </a:rPr>
              <a:t>“</a:t>
            </a:r>
            <a:r>
              <a:rPr lang="en-US" sz="4000" u="sng" dirty="0">
                <a:solidFill>
                  <a:schemeClr val="bg1"/>
                </a:solidFill>
              </a:rPr>
              <a:t>Tri-unity</a:t>
            </a:r>
            <a:r>
              <a:rPr lang="en-US" sz="4000" dirty="0">
                <a:solidFill>
                  <a:schemeClr val="bg1"/>
                </a:solidFill>
              </a:rPr>
              <a:t>”</a:t>
            </a:r>
          </a:p>
          <a:p>
            <a:pPr lvl="1"/>
            <a:r>
              <a:rPr lang="en-US" sz="4000" dirty="0">
                <a:solidFill>
                  <a:schemeClr val="bg1"/>
                </a:solidFill>
              </a:rPr>
              <a:t>“</a:t>
            </a:r>
            <a:r>
              <a:rPr lang="en-US" sz="4000" u="sng" dirty="0">
                <a:solidFill>
                  <a:schemeClr val="bg1"/>
                </a:solidFill>
              </a:rPr>
              <a:t>Three-in-oneness</a:t>
            </a:r>
            <a:r>
              <a:rPr lang="en-US" sz="4000" dirty="0">
                <a:solidFill>
                  <a:schemeClr val="bg1"/>
                </a:solidFill>
              </a:rPr>
              <a:t>”</a:t>
            </a:r>
          </a:p>
        </p:txBody>
      </p:sp>
    </p:spTree>
    <p:extLst>
      <p:ext uri="{BB962C8B-B14F-4D97-AF65-F5344CB8AC3E}">
        <p14:creationId xmlns:p14="http://schemas.microsoft.com/office/powerpoint/2010/main" val="38875234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431ECF-2004-7F36-A78B-C48EEC18F2A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5B0FC4D-0B74-45E3-8366-86F4E6768545}"/>
              </a:ext>
            </a:extLst>
          </p:cNvPr>
          <p:cNvSpPr>
            <a:spLocks noGrp="1"/>
          </p:cNvSpPr>
          <p:nvPr>
            <p:ph type="title"/>
          </p:nvPr>
        </p:nvSpPr>
        <p:spPr/>
        <p:txBody>
          <a:bodyPr/>
          <a:lstStyle/>
          <a:p>
            <a:endParaRPr lang="en-US" dirty="0"/>
          </a:p>
        </p:txBody>
      </p:sp>
      <p:sp>
        <p:nvSpPr>
          <p:cNvPr id="5" name="Content Placeholder 4">
            <a:extLst>
              <a:ext uri="{FF2B5EF4-FFF2-40B4-BE49-F238E27FC236}">
                <a16:creationId xmlns:a16="http://schemas.microsoft.com/office/drawing/2014/main" id="{37EB224D-CADE-911A-3594-3CCDDD9FA88C}"/>
              </a:ext>
            </a:extLst>
          </p:cNvPr>
          <p:cNvSpPr>
            <a:spLocks noGrp="1"/>
          </p:cNvSpPr>
          <p:nvPr>
            <p:ph idx="1"/>
          </p:nvPr>
        </p:nvSpPr>
        <p:spPr>
          <a:xfrm>
            <a:off x="838200" y="1140030"/>
            <a:ext cx="10515600" cy="5352845"/>
          </a:xfrm>
        </p:spPr>
        <p:txBody>
          <a:bodyPr>
            <a:normAutofit/>
          </a:bodyPr>
          <a:lstStyle/>
          <a:p>
            <a:pPr marL="0" indent="0">
              <a:buNone/>
            </a:pPr>
            <a:r>
              <a:rPr lang="en-US" sz="4000" b="1" dirty="0">
                <a:solidFill>
                  <a:schemeClr val="bg1"/>
                </a:solidFill>
              </a:rPr>
              <a:t>The Trinity teaches God is:</a:t>
            </a:r>
          </a:p>
          <a:p>
            <a:pPr marL="0" marR="0">
              <a:buNone/>
            </a:pPr>
            <a:r>
              <a:rPr lang="en-US" sz="1800" kern="100" dirty="0">
                <a:solidFill>
                  <a:srgbClr val="000000"/>
                </a:solidFill>
                <a:effectLst/>
                <a:latin typeface="Avenir Next" panose="020B0503020202020204" pitchFamily="34" charset="0"/>
                <a:ea typeface="Calibri" panose="020F0502020204030204" pitchFamily="34" charset="0"/>
                <a:cs typeface="Times New Roman" panose="02020603050405020304" pitchFamily="18" charset="0"/>
              </a:rPr>
              <a:t>The Trinity teaches God is: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Symbol" pitchFamily="2" charset="2"/>
              <a:buChar char=""/>
            </a:pPr>
            <a:r>
              <a:rPr lang="en-US" sz="4000" kern="100" dirty="0">
                <a:solidFill>
                  <a:schemeClr val="bg1"/>
                </a:solidFill>
                <a:effectLst/>
                <a:latin typeface="Avenir Next" panose="020B0503020202020204" pitchFamily="34" charset="0"/>
                <a:ea typeface="Calibri" panose="020F0502020204030204" pitchFamily="34" charset="0"/>
                <a:cs typeface="Times New Roman" panose="02020603050405020304" pitchFamily="18" charset="0"/>
              </a:rPr>
              <a:t>One in </a:t>
            </a:r>
            <a:r>
              <a:rPr lang="en-US" sz="4000" u="sng" kern="100" dirty="0">
                <a:solidFill>
                  <a:schemeClr val="bg1"/>
                </a:solidFill>
                <a:effectLst/>
                <a:latin typeface="Avenir Next" panose="020B0503020202020204" pitchFamily="34" charset="0"/>
                <a:ea typeface="Calibri" panose="020F0502020204030204" pitchFamily="34" charset="0"/>
                <a:cs typeface="Times New Roman" panose="02020603050405020304" pitchFamily="18" charset="0"/>
              </a:rPr>
              <a:t>essence.</a:t>
            </a:r>
            <a:endParaRPr lang="en-US" sz="4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Symbol" pitchFamily="2" charset="2"/>
              <a:buChar char=""/>
            </a:pPr>
            <a:r>
              <a:rPr lang="en-US" sz="4000" kern="100" dirty="0">
                <a:solidFill>
                  <a:schemeClr val="bg1"/>
                </a:solidFill>
                <a:effectLst/>
                <a:latin typeface="Avenir Next" panose="020B0503020202020204" pitchFamily="34" charset="0"/>
                <a:ea typeface="Calibri" panose="020F0502020204030204" pitchFamily="34" charset="0"/>
                <a:cs typeface="Times New Roman" panose="02020603050405020304" pitchFamily="18" charset="0"/>
              </a:rPr>
              <a:t>Three in </a:t>
            </a:r>
            <a:r>
              <a:rPr lang="en-US" sz="4000" u="sng" kern="100" dirty="0">
                <a:solidFill>
                  <a:schemeClr val="bg1"/>
                </a:solidFill>
                <a:effectLst/>
                <a:latin typeface="Avenir Next" panose="020B0503020202020204" pitchFamily="34" charset="0"/>
                <a:ea typeface="Calibri" panose="020F0502020204030204" pitchFamily="34" charset="0"/>
                <a:cs typeface="Times New Roman" panose="02020603050405020304" pitchFamily="18" charset="0"/>
              </a:rPr>
              <a:t>persons.</a:t>
            </a:r>
            <a:endParaRPr lang="en-US" sz="4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4000" b="1" dirty="0">
              <a:solidFill>
                <a:schemeClr val="bg1"/>
              </a:solidFill>
            </a:endParaRPr>
          </a:p>
        </p:txBody>
      </p:sp>
    </p:spTree>
    <p:extLst>
      <p:ext uri="{BB962C8B-B14F-4D97-AF65-F5344CB8AC3E}">
        <p14:creationId xmlns:p14="http://schemas.microsoft.com/office/powerpoint/2010/main" val="6985074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240CF4-73D0-61F3-6826-E61CF81421D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36048D8-90CF-B998-5377-66DF29726F8B}"/>
              </a:ext>
            </a:extLst>
          </p:cNvPr>
          <p:cNvSpPr>
            <a:spLocks noGrp="1"/>
          </p:cNvSpPr>
          <p:nvPr>
            <p:ph type="title"/>
          </p:nvPr>
        </p:nvSpPr>
        <p:spPr/>
        <p:txBody>
          <a:bodyPr/>
          <a:lstStyle/>
          <a:p>
            <a:endParaRPr lang="en-US" dirty="0"/>
          </a:p>
        </p:txBody>
      </p:sp>
      <p:sp>
        <p:nvSpPr>
          <p:cNvPr id="5" name="Content Placeholder 4">
            <a:extLst>
              <a:ext uri="{FF2B5EF4-FFF2-40B4-BE49-F238E27FC236}">
                <a16:creationId xmlns:a16="http://schemas.microsoft.com/office/drawing/2014/main" id="{FC1282C3-92B8-1600-B8A8-566D40E83BD2}"/>
              </a:ext>
            </a:extLst>
          </p:cNvPr>
          <p:cNvSpPr>
            <a:spLocks noGrp="1"/>
          </p:cNvSpPr>
          <p:nvPr>
            <p:ph idx="1"/>
          </p:nvPr>
        </p:nvSpPr>
        <p:spPr>
          <a:xfrm>
            <a:off x="838200" y="1140030"/>
            <a:ext cx="10515600" cy="5352845"/>
          </a:xfrm>
        </p:spPr>
        <p:txBody>
          <a:bodyPr>
            <a:normAutofit/>
          </a:bodyPr>
          <a:lstStyle/>
          <a:p>
            <a:pPr marL="0" indent="0">
              <a:buNone/>
            </a:pPr>
            <a:r>
              <a:rPr lang="en-US" sz="4000" b="1" dirty="0">
                <a:solidFill>
                  <a:schemeClr val="bg1"/>
                </a:solidFill>
              </a:rPr>
              <a:t>The truth of the Trinity is shown in the Bible:</a:t>
            </a:r>
          </a:p>
        </p:txBody>
      </p:sp>
    </p:spTree>
    <p:extLst>
      <p:ext uri="{BB962C8B-B14F-4D97-AF65-F5344CB8AC3E}">
        <p14:creationId xmlns:p14="http://schemas.microsoft.com/office/powerpoint/2010/main" val="525811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A4421-9AED-7EEC-61BD-BD4AEB87B1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9828A8-AAB6-3C9E-5667-6F004DE1F00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A3A9C9A-92E4-65C9-9534-47275BE17BD0}"/>
              </a:ext>
            </a:extLst>
          </p:cNvPr>
          <p:cNvSpPr>
            <a:spLocks noGrp="1"/>
          </p:cNvSpPr>
          <p:nvPr>
            <p:ph idx="1"/>
          </p:nvPr>
        </p:nvSpPr>
        <p:spPr/>
        <p:txBody>
          <a:bodyPr>
            <a:normAutofit/>
          </a:bodyPr>
          <a:lstStyle/>
          <a:p>
            <a:pPr marL="0" algn="ctr">
              <a:buNone/>
            </a:pPr>
            <a:r>
              <a:rPr lang="en-US" sz="3600" dirty="0">
                <a:solidFill>
                  <a:schemeClr val="bg1"/>
                </a:solidFill>
                <a:latin typeface="Avenir Next" panose="020B0503020202020204" pitchFamily="34" charset="0"/>
              </a:rPr>
              <a:t>But Saul, still breathing threats and murder against the disciples of the Lord, went to the high priest 2 and asked him for letters to the synagogues at Damascus, so that if he found any belonging to </a:t>
            </a:r>
            <a:r>
              <a:rPr lang="en-US" sz="3600" b="1" u="sng" dirty="0">
                <a:solidFill>
                  <a:schemeClr val="bg1"/>
                </a:solidFill>
                <a:latin typeface="Avenir Next" panose="020B0503020202020204" pitchFamily="34" charset="0"/>
              </a:rPr>
              <a:t>the Way</a:t>
            </a:r>
            <a:r>
              <a:rPr lang="en-US" sz="3600" dirty="0">
                <a:solidFill>
                  <a:schemeClr val="bg1"/>
                </a:solidFill>
                <a:latin typeface="Avenir Next" panose="020B0503020202020204" pitchFamily="34" charset="0"/>
              </a:rPr>
              <a:t>, men or women, he might bring them bound to Jerusalem.</a:t>
            </a:r>
          </a:p>
          <a:p>
            <a:pPr marL="0" algn="ctr">
              <a:buNone/>
            </a:pPr>
            <a:r>
              <a:rPr lang="en-US" sz="3600" dirty="0">
                <a:solidFill>
                  <a:schemeClr val="bg1"/>
                </a:solidFill>
                <a:latin typeface="Avenir Next" panose="020B0503020202020204" pitchFamily="34" charset="0"/>
              </a:rPr>
              <a:t>					Acts 9:1,2</a:t>
            </a:r>
          </a:p>
        </p:txBody>
      </p:sp>
    </p:spTree>
    <p:extLst>
      <p:ext uri="{BB962C8B-B14F-4D97-AF65-F5344CB8AC3E}">
        <p14:creationId xmlns:p14="http://schemas.microsoft.com/office/powerpoint/2010/main" val="3501351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BA74F3-6161-9156-1345-5453965EFC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BE7B8AE-0129-7486-6152-86599F2FED3D}"/>
              </a:ext>
            </a:extLst>
          </p:cNvPr>
          <p:cNvSpPr>
            <a:spLocks noGrp="1"/>
          </p:cNvSpPr>
          <p:nvPr>
            <p:ph type="title"/>
          </p:nvPr>
        </p:nvSpPr>
        <p:spPr/>
        <p:txBody>
          <a:bodyPr/>
          <a:lstStyle/>
          <a:p>
            <a:endParaRPr lang="en-US" dirty="0"/>
          </a:p>
        </p:txBody>
      </p:sp>
      <p:sp>
        <p:nvSpPr>
          <p:cNvPr id="5" name="Content Placeholder 4">
            <a:extLst>
              <a:ext uri="{FF2B5EF4-FFF2-40B4-BE49-F238E27FC236}">
                <a16:creationId xmlns:a16="http://schemas.microsoft.com/office/drawing/2014/main" id="{DB74AF5A-AADD-8898-8ACC-FDECE2CAD6FE}"/>
              </a:ext>
            </a:extLst>
          </p:cNvPr>
          <p:cNvSpPr>
            <a:spLocks noGrp="1"/>
          </p:cNvSpPr>
          <p:nvPr>
            <p:ph idx="1"/>
          </p:nvPr>
        </p:nvSpPr>
        <p:spPr>
          <a:xfrm>
            <a:off x="838200" y="1140030"/>
            <a:ext cx="10515600" cy="5352845"/>
          </a:xfrm>
        </p:spPr>
        <p:txBody>
          <a:bodyPr>
            <a:normAutofit/>
          </a:bodyPr>
          <a:lstStyle/>
          <a:p>
            <a:pPr marL="0" indent="0">
              <a:buNone/>
            </a:pPr>
            <a:r>
              <a:rPr lang="en-US" sz="4000" b="1" dirty="0">
                <a:solidFill>
                  <a:schemeClr val="bg1"/>
                </a:solidFill>
              </a:rPr>
              <a:t>The truth of the Trinity is shown in the Bible:</a:t>
            </a:r>
          </a:p>
          <a:p>
            <a:pPr marL="1200150" lvl="1" indent="-742950">
              <a:buFont typeface="+mj-lt"/>
              <a:buAutoNum type="arabicPeriod"/>
            </a:pPr>
            <a:r>
              <a:rPr lang="en-US" sz="4000" dirty="0">
                <a:solidFill>
                  <a:schemeClr val="bg1"/>
                </a:solidFill>
              </a:rPr>
              <a:t>There is </a:t>
            </a:r>
            <a:r>
              <a:rPr lang="en-US" sz="4000" u="sng" dirty="0">
                <a:solidFill>
                  <a:schemeClr val="bg1"/>
                </a:solidFill>
              </a:rPr>
              <a:t>one God</a:t>
            </a:r>
            <a:r>
              <a:rPr lang="en-US" sz="4000" dirty="0">
                <a:solidFill>
                  <a:schemeClr val="bg1"/>
                </a:solidFill>
              </a:rPr>
              <a:t>. (</a:t>
            </a:r>
            <a:r>
              <a:rPr lang="en-US" sz="4000" dirty="0" err="1">
                <a:solidFill>
                  <a:schemeClr val="bg1"/>
                </a:solidFill>
              </a:rPr>
              <a:t>Deut</a:t>
            </a:r>
            <a:r>
              <a:rPr lang="en-US" sz="4000" dirty="0">
                <a:solidFill>
                  <a:schemeClr val="bg1"/>
                </a:solidFill>
              </a:rPr>
              <a:t> 6:4; Isa 45:5)</a:t>
            </a:r>
          </a:p>
        </p:txBody>
      </p:sp>
    </p:spTree>
    <p:extLst>
      <p:ext uri="{BB962C8B-B14F-4D97-AF65-F5344CB8AC3E}">
        <p14:creationId xmlns:p14="http://schemas.microsoft.com/office/powerpoint/2010/main" val="26807528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32576-6CC3-89F1-F7E4-BE69DDBF5D7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7ECC2CC-52B8-EE0F-4F48-5CA407701464}"/>
              </a:ext>
            </a:extLst>
          </p:cNvPr>
          <p:cNvSpPr>
            <a:spLocks noGrp="1"/>
          </p:cNvSpPr>
          <p:nvPr>
            <p:ph type="title"/>
          </p:nvPr>
        </p:nvSpPr>
        <p:spPr/>
        <p:txBody>
          <a:bodyPr/>
          <a:lstStyle/>
          <a:p>
            <a:endParaRPr lang="en-US" dirty="0"/>
          </a:p>
        </p:txBody>
      </p:sp>
      <p:sp>
        <p:nvSpPr>
          <p:cNvPr id="5" name="Content Placeholder 4">
            <a:extLst>
              <a:ext uri="{FF2B5EF4-FFF2-40B4-BE49-F238E27FC236}">
                <a16:creationId xmlns:a16="http://schemas.microsoft.com/office/drawing/2014/main" id="{2167E25B-B2E4-1693-D585-D4FC39B75243}"/>
              </a:ext>
            </a:extLst>
          </p:cNvPr>
          <p:cNvSpPr>
            <a:spLocks noGrp="1"/>
          </p:cNvSpPr>
          <p:nvPr>
            <p:ph idx="1"/>
          </p:nvPr>
        </p:nvSpPr>
        <p:spPr>
          <a:xfrm>
            <a:off x="838200" y="1140030"/>
            <a:ext cx="10515600" cy="5352845"/>
          </a:xfrm>
        </p:spPr>
        <p:txBody>
          <a:bodyPr>
            <a:normAutofit/>
          </a:bodyPr>
          <a:lstStyle/>
          <a:p>
            <a:pPr marL="0" indent="0">
              <a:buNone/>
            </a:pPr>
            <a:r>
              <a:rPr lang="en-US" sz="4000" b="1" dirty="0">
                <a:solidFill>
                  <a:schemeClr val="bg1"/>
                </a:solidFill>
              </a:rPr>
              <a:t>The truth of the Trinity is shown in the Bible:</a:t>
            </a:r>
          </a:p>
          <a:p>
            <a:pPr marL="1200150" lvl="1" indent="-742950">
              <a:buFont typeface="+mj-lt"/>
              <a:buAutoNum type="arabicPeriod"/>
            </a:pPr>
            <a:r>
              <a:rPr lang="en-US" sz="4000" dirty="0">
                <a:solidFill>
                  <a:schemeClr val="bg1"/>
                </a:solidFill>
              </a:rPr>
              <a:t>There is </a:t>
            </a:r>
            <a:r>
              <a:rPr lang="en-US" sz="4000" u="sng" dirty="0">
                <a:solidFill>
                  <a:schemeClr val="bg1"/>
                </a:solidFill>
              </a:rPr>
              <a:t>one God</a:t>
            </a:r>
            <a:r>
              <a:rPr lang="en-US" sz="4000" dirty="0">
                <a:solidFill>
                  <a:schemeClr val="bg1"/>
                </a:solidFill>
              </a:rPr>
              <a:t>. (</a:t>
            </a:r>
            <a:r>
              <a:rPr lang="en-US" sz="4000" dirty="0" err="1">
                <a:solidFill>
                  <a:schemeClr val="bg1"/>
                </a:solidFill>
              </a:rPr>
              <a:t>Deut</a:t>
            </a:r>
            <a:r>
              <a:rPr lang="en-US" sz="4000" dirty="0">
                <a:solidFill>
                  <a:schemeClr val="bg1"/>
                </a:solidFill>
              </a:rPr>
              <a:t> 6:4; Isa 45:5)</a:t>
            </a:r>
          </a:p>
          <a:p>
            <a:pPr marL="1200150" lvl="1" indent="-742950">
              <a:buFont typeface="+mj-lt"/>
              <a:buAutoNum type="arabicPeriod"/>
            </a:pPr>
            <a:r>
              <a:rPr lang="en-US" sz="4000" dirty="0">
                <a:solidFill>
                  <a:schemeClr val="bg1"/>
                </a:solidFill>
              </a:rPr>
              <a:t>The one God exists in </a:t>
            </a:r>
            <a:r>
              <a:rPr lang="en-US" sz="4000" u="sng" dirty="0">
                <a:solidFill>
                  <a:schemeClr val="bg1"/>
                </a:solidFill>
              </a:rPr>
              <a:t>three</a:t>
            </a:r>
            <a:r>
              <a:rPr lang="en-US" sz="4000" dirty="0">
                <a:solidFill>
                  <a:schemeClr val="bg1"/>
                </a:solidFill>
              </a:rPr>
              <a:t> Persons:</a:t>
            </a:r>
          </a:p>
        </p:txBody>
      </p:sp>
    </p:spTree>
    <p:extLst>
      <p:ext uri="{BB962C8B-B14F-4D97-AF65-F5344CB8AC3E}">
        <p14:creationId xmlns:p14="http://schemas.microsoft.com/office/powerpoint/2010/main" val="38214057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D90CC8-9D5C-ACBB-3CD1-BB9624D6817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2A93788-F77D-3784-94E2-ECB81A93E300}"/>
              </a:ext>
            </a:extLst>
          </p:cNvPr>
          <p:cNvSpPr>
            <a:spLocks noGrp="1"/>
          </p:cNvSpPr>
          <p:nvPr>
            <p:ph type="title"/>
          </p:nvPr>
        </p:nvSpPr>
        <p:spPr/>
        <p:txBody>
          <a:bodyPr/>
          <a:lstStyle/>
          <a:p>
            <a:endParaRPr lang="en-US" dirty="0"/>
          </a:p>
        </p:txBody>
      </p:sp>
      <p:sp>
        <p:nvSpPr>
          <p:cNvPr id="5" name="Content Placeholder 4">
            <a:extLst>
              <a:ext uri="{FF2B5EF4-FFF2-40B4-BE49-F238E27FC236}">
                <a16:creationId xmlns:a16="http://schemas.microsoft.com/office/drawing/2014/main" id="{4C684CEF-6034-6A32-31A4-16F3BFA19837}"/>
              </a:ext>
            </a:extLst>
          </p:cNvPr>
          <p:cNvSpPr>
            <a:spLocks noGrp="1"/>
          </p:cNvSpPr>
          <p:nvPr>
            <p:ph idx="1"/>
          </p:nvPr>
        </p:nvSpPr>
        <p:spPr>
          <a:xfrm>
            <a:off x="838200" y="1140030"/>
            <a:ext cx="10515600" cy="5352845"/>
          </a:xfrm>
        </p:spPr>
        <p:txBody>
          <a:bodyPr>
            <a:normAutofit/>
          </a:bodyPr>
          <a:lstStyle/>
          <a:p>
            <a:pPr marL="0" indent="0">
              <a:buNone/>
            </a:pPr>
            <a:r>
              <a:rPr lang="en-US" sz="4000" b="1" dirty="0">
                <a:solidFill>
                  <a:schemeClr val="bg1"/>
                </a:solidFill>
              </a:rPr>
              <a:t>The truth of the Trinity is shown in the Bible:</a:t>
            </a:r>
          </a:p>
          <a:p>
            <a:pPr marL="1200150" lvl="1" indent="-742950">
              <a:buFont typeface="+mj-lt"/>
              <a:buAutoNum type="arabicPeriod"/>
            </a:pPr>
            <a:r>
              <a:rPr lang="en-US" sz="4000" dirty="0">
                <a:solidFill>
                  <a:schemeClr val="bg1"/>
                </a:solidFill>
              </a:rPr>
              <a:t>There is </a:t>
            </a:r>
            <a:r>
              <a:rPr lang="en-US" sz="4000" u="sng" dirty="0">
                <a:solidFill>
                  <a:schemeClr val="bg1"/>
                </a:solidFill>
              </a:rPr>
              <a:t>one God</a:t>
            </a:r>
            <a:r>
              <a:rPr lang="en-US" sz="4000" dirty="0">
                <a:solidFill>
                  <a:schemeClr val="bg1"/>
                </a:solidFill>
              </a:rPr>
              <a:t>. (</a:t>
            </a:r>
            <a:r>
              <a:rPr lang="en-US" sz="4000" dirty="0" err="1">
                <a:solidFill>
                  <a:schemeClr val="bg1"/>
                </a:solidFill>
              </a:rPr>
              <a:t>Deut</a:t>
            </a:r>
            <a:r>
              <a:rPr lang="en-US" sz="4000" dirty="0">
                <a:solidFill>
                  <a:schemeClr val="bg1"/>
                </a:solidFill>
              </a:rPr>
              <a:t> 6:4; Isa 45:5)</a:t>
            </a:r>
          </a:p>
          <a:p>
            <a:pPr marL="1200150" lvl="1" indent="-742950">
              <a:buFont typeface="+mj-lt"/>
              <a:buAutoNum type="arabicPeriod"/>
            </a:pPr>
            <a:r>
              <a:rPr lang="en-US" sz="4000" dirty="0">
                <a:solidFill>
                  <a:schemeClr val="bg1"/>
                </a:solidFill>
              </a:rPr>
              <a:t>The one God exists in </a:t>
            </a:r>
            <a:r>
              <a:rPr lang="en-US" sz="4000" u="sng" dirty="0">
                <a:solidFill>
                  <a:schemeClr val="bg1"/>
                </a:solidFill>
              </a:rPr>
              <a:t>three</a:t>
            </a:r>
            <a:r>
              <a:rPr lang="en-US" sz="4000" dirty="0">
                <a:solidFill>
                  <a:schemeClr val="bg1"/>
                </a:solidFill>
              </a:rPr>
              <a:t> Persons:</a:t>
            </a:r>
          </a:p>
          <a:p>
            <a:pPr lvl="3">
              <a:buFont typeface="Wingdings" pitchFamily="2" charset="2"/>
              <a:buChar char="Ø"/>
            </a:pPr>
            <a:r>
              <a:rPr lang="en-US" sz="4000" dirty="0">
                <a:solidFill>
                  <a:schemeClr val="bg1"/>
                </a:solidFill>
              </a:rPr>
              <a:t>The </a:t>
            </a:r>
            <a:r>
              <a:rPr lang="en-US" sz="4000" u="sng" dirty="0">
                <a:solidFill>
                  <a:schemeClr val="bg1"/>
                </a:solidFill>
              </a:rPr>
              <a:t>Father</a:t>
            </a:r>
            <a:r>
              <a:rPr lang="en-US" sz="4000" dirty="0">
                <a:solidFill>
                  <a:schemeClr val="bg1"/>
                </a:solidFill>
              </a:rPr>
              <a:t> is God – Rom 1:7; I Peter 1:2</a:t>
            </a:r>
          </a:p>
          <a:p>
            <a:pPr lvl="3">
              <a:buFont typeface="Wingdings" pitchFamily="2" charset="2"/>
              <a:buChar char="Ø"/>
            </a:pPr>
            <a:r>
              <a:rPr lang="en-US" sz="4000" dirty="0">
                <a:solidFill>
                  <a:schemeClr val="bg1"/>
                </a:solidFill>
              </a:rPr>
              <a:t>The </a:t>
            </a:r>
            <a:r>
              <a:rPr lang="en-US" sz="4000" u="sng" dirty="0">
                <a:solidFill>
                  <a:schemeClr val="bg1"/>
                </a:solidFill>
              </a:rPr>
              <a:t>Son</a:t>
            </a:r>
            <a:r>
              <a:rPr lang="en-US" sz="4000" dirty="0">
                <a:solidFill>
                  <a:schemeClr val="bg1"/>
                </a:solidFill>
              </a:rPr>
              <a:t> is God – Jn 1:1; 10:30; 20:28</a:t>
            </a:r>
          </a:p>
          <a:p>
            <a:pPr lvl="3">
              <a:buFont typeface="Wingdings" pitchFamily="2" charset="2"/>
              <a:buChar char="Ø"/>
            </a:pPr>
            <a:r>
              <a:rPr lang="en-US" sz="4000" dirty="0">
                <a:solidFill>
                  <a:schemeClr val="bg1"/>
                </a:solidFill>
              </a:rPr>
              <a:t>The </a:t>
            </a:r>
            <a:r>
              <a:rPr lang="en-US" sz="4000" u="sng" dirty="0">
                <a:solidFill>
                  <a:schemeClr val="bg1"/>
                </a:solidFill>
              </a:rPr>
              <a:t>Spirit</a:t>
            </a:r>
            <a:r>
              <a:rPr lang="en-US" sz="4000" dirty="0">
                <a:solidFill>
                  <a:schemeClr val="bg1"/>
                </a:solidFill>
              </a:rPr>
              <a:t> is God – Jn14:16,17; Acts 5:3,4)</a:t>
            </a:r>
          </a:p>
          <a:p>
            <a:pPr lvl="3">
              <a:buFont typeface="Wingdings" pitchFamily="2" charset="2"/>
              <a:buChar char="Ø"/>
            </a:pPr>
            <a:r>
              <a:rPr lang="en-US" sz="4000" dirty="0">
                <a:solidFill>
                  <a:schemeClr val="bg1"/>
                </a:solidFill>
              </a:rPr>
              <a:t>1 x 1 x 1 = 1</a:t>
            </a:r>
            <a:r>
              <a:rPr lang="en-US" sz="3400" dirty="0">
                <a:solidFill>
                  <a:schemeClr val="bg1"/>
                </a:solidFill>
              </a:rPr>
              <a:t> </a:t>
            </a:r>
          </a:p>
        </p:txBody>
      </p:sp>
    </p:spTree>
    <p:extLst>
      <p:ext uri="{BB962C8B-B14F-4D97-AF65-F5344CB8AC3E}">
        <p14:creationId xmlns:p14="http://schemas.microsoft.com/office/powerpoint/2010/main" val="37589697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607D51-5909-0C66-304E-13405A51F44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0A56FD5-3B62-A59E-BE21-789A1EB35C05}"/>
              </a:ext>
            </a:extLst>
          </p:cNvPr>
          <p:cNvSpPr>
            <a:spLocks noGrp="1"/>
          </p:cNvSpPr>
          <p:nvPr>
            <p:ph type="title"/>
          </p:nvPr>
        </p:nvSpPr>
        <p:spPr/>
        <p:txBody>
          <a:bodyPr/>
          <a:lstStyle/>
          <a:p>
            <a:endParaRPr lang="en-US" dirty="0"/>
          </a:p>
        </p:txBody>
      </p:sp>
      <p:sp>
        <p:nvSpPr>
          <p:cNvPr id="5" name="Content Placeholder 4">
            <a:extLst>
              <a:ext uri="{FF2B5EF4-FFF2-40B4-BE49-F238E27FC236}">
                <a16:creationId xmlns:a16="http://schemas.microsoft.com/office/drawing/2014/main" id="{47246E79-1645-BB0C-BD2F-03729EB14DD2}"/>
              </a:ext>
            </a:extLst>
          </p:cNvPr>
          <p:cNvSpPr>
            <a:spLocks noGrp="1"/>
          </p:cNvSpPr>
          <p:nvPr>
            <p:ph idx="1"/>
          </p:nvPr>
        </p:nvSpPr>
        <p:spPr>
          <a:xfrm>
            <a:off x="838200" y="1140030"/>
            <a:ext cx="10515600" cy="5352845"/>
          </a:xfrm>
        </p:spPr>
        <p:txBody>
          <a:bodyPr>
            <a:normAutofit/>
          </a:bodyPr>
          <a:lstStyle/>
          <a:p>
            <a:pPr marL="0" indent="0">
              <a:buNone/>
            </a:pPr>
            <a:r>
              <a:rPr lang="en-US" sz="4000" b="1" dirty="0">
                <a:solidFill>
                  <a:schemeClr val="bg1"/>
                </a:solidFill>
              </a:rPr>
              <a:t>The truth of the Trinity is shown in the Bible:</a:t>
            </a:r>
          </a:p>
          <a:p>
            <a:pPr marL="1200150" lvl="1" indent="-742950">
              <a:buFont typeface="+mj-lt"/>
              <a:buAutoNum type="arabicPeriod" startAt="3"/>
            </a:pPr>
            <a:r>
              <a:rPr lang="en-US" sz="4000" dirty="0">
                <a:solidFill>
                  <a:schemeClr val="bg1"/>
                </a:solidFill>
              </a:rPr>
              <a:t>The Father, Son and Spirit are each distinct from one another:</a:t>
            </a:r>
          </a:p>
        </p:txBody>
      </p:sp>
    </p:spTree>
    <p:extLst>
      <p:ext uri="{BB962C8B-B14F-4D97-AF65-F5344CB8AC3E}">
        <p14:creationId xmlns:p14="http://schemas.microsoft.com/office/powerpoint/2010/main" val="11541899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54EC83-003A-43B7-6FDB-45716683B98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1659A1D-4F94-F9B4-6B4E-AE99BD43F7F0}"/>
              </a:ext>
            </a:extLst>
          </p:cNvPr>
          <p:cNvSpPr>
            <a:spLocks noGrp="1"/>
          </p:cNvSpPr>
          <p:nvPr>
            <p:ph type="title"/>
          </p:nvPr>
        </p:nvSpPr>
        <p:spPr/>
        <p:txBody>
          <a:bodyPr/>
          <a:lstStyle/>
          <a:p>
            <a:endParaRPr lang="en-US" dirty="0"/>
          </a:p>
        </p:txBody>
      </p:sp>
      <p:sp>
        <p:nvSpPr>
          <p:cNvPr id="5" name="Content Placeholder 4">
            <a:extLst>
              <a:ext uri="{FF2B5EF4-FFF2-40B4-BE49-F238E27FC236}">
                <a16:creationId xmlns:a16="http://schemas.microsoft.com/office/drawing/2014/main" id="{3DE320F3-2185-FE7E-539B-045B89B126F1}"/>
              </a:ext>
            </a:extLst>
          </p:cNvPr>
          <p:cNvSpPr>
            <a:spLocks noGrp="1"/>
          </p:cNvSpPr>
          <p:nvPr>
            <p:ph idx="1"/>
          </p:nvPr>
        </p:nvSpPr>
        <p:spPr>
          <a:xfrm>
            <a:off x="838200" y="1140030"/>
            <a:ext cx="10515600" cy="5352845"/>
          </a:xfrm>
        </p:spPr>
        <p:txBody>
          <a:bodyPr>
            <a:normAutofit/>
          </a:bodyPr>
          <a:lstStyle/>
          <a:p>
            <a:pPr marL="0" indent="0">
              <a:buNone/>
            </a:pPr>
            <a:r>
              <a:rPr lang="en-US" sz="4000" b="1" dirty="0">
                <a:solidFill>
                  <a:schemeClr val="bg1"/>
                </a:solidFill>
              </a:rPr>
              <a:t>The truth of the Trinity is shown in the Bible:</a:t>
            </a:r>
          </a:p>
          <a:p>
            <a:pPr marL="1200150" lvl="1" indent="-742950">
              <a:buFont typeface="+mj-lt"/>
              <a:buAutoNum type="arabicPeriod" startAt="3"/>
            </a:pPr>
            <a:r>
              <a:rPr lang="en-US" sz="4000" dirty="0">
                <a:solidFill>
                  <a:schemeClr val="bg1"/>
                </a:solidFill>
              </a:rPr>
              <a:t>The Father, Son and Spirit are each distinct from one another:</a:t>
            </a:r>
          </a:p>
          <a:p>
            <a:pPr lvl="3">
              <a:buFont typeface="Wingdings" pitchFamily="2" charset="2"/>
              <a:buChar char="Ø"/>
            </a:pPr>
            <a:r>
              <a:rPr lang="en-US" sz="4000" dirty="0">
                <a:solidFill>
                  <a:schemeClr val="bg1"/>
                </a:solidFill>
              </a:rPr>
              <a:t> The Father </a:t>
            </a:r>
            <a:r>
              <a:rPr lang="en-US" sz="4000" u="sng" dirty="0">
                <a:solidFill>
                  <a:schemeClr val="bg1"/>
                </a:solidFill>
              </a:rPr>
              <a:t>sent</a:t>
            </a:r>
            <a:r>
              <a:rPr lang="en-US" sz="4000" dirty="0">
                <a:solidFill>
                  <a:schemeClr val="bg1"/>
                </a:solidFill>
              </a:rPr>
              <a:t> the Son – John 3:16</a:t>
            </a:r>
          </a:p>
          <a:p>
            <a:pPr lvl="3">
              <a:buFont typeface="Wingdings" pitchFamily="2" charset="2"/>
              <a:buChar char="Ø"/>
            </a:pPr>
            <a:r>
              <a:rPr lang="en-US" sz="4000" dirty="0">
                <a:solidFill>
                  <a:schemeClr val="bg1"/>
                </a:solidFill>
              </a:rPr>
              <a:t>The Son is </a:t>
            </a:r>
            <a:r>
              <a:rPr lang="en-US" sz="4000" u="sng" dirty="0">
                <a:solidFill>
                  <a:schemeClr val="bg1"/>
                </a:solidFill>
              </a:rPr>
              <a:t>obedient</a:t>
            </a:r>
            <a:r>
              <a:rPr lang="en-US" sz="4000" dirty="0">
                <a:solidFill>
                  <a:schemeClr val="bg1"/>
                </a:solidFill>
              </a:rPr>
              <a:t> to the Father, even to death on the cross – Phil 2:8</a:t>
            </a:r>
          </a:p>
          <a:p>
            <a:pPr lvl="3">
              <a:buFont typeface="Wingdings" pitchFamily="2" charset="2"/>
              <a:buChar char="Ø"/>
            </a:pPr>
            <a:r>
              <a:rPr lang="en-US" sz="4000" dirty="0">
                <a:solidFill>
                  <a:schemeClr val="bg1"/>
                </a:solidFill>
              </a:rPr>
              <a:t>The Holy Spirit is sent by the Father and the Son - Jn 14:16,17.  He is often referred to as the </a:t>
            </a:r>
            <a:r>
              <a:rPr lang="en-US" sz="4000" u="sng" dirty="0">
                <a:solidFill>
                  <a:schemeClr val="bg1"/>
                </a:solidFill>
              </a:rPr>
              <a:t>servant member</a:t>
            </a:r>
            <a:r>
              <a:rPr lang="en-US" sz="4000" dirty="0">
                <a:solidFill>
                  <a:schemeClr val="bg1"/>
                </a:solidFill>
              </a:rPr>
              <a:t> of the Trinity.  </a:t>
            </a:r>
          </a:p>
        </p:txBody>
      </p:sp>
    </p:spTree>
    <p:extLst>
      <p:ext uri="{BB962C8B-B14F-4D97-AF65-F5344CB8AC3E}">
        <p14:creationId xmlns:p14="http://schemas.microsoft.com/office/powerpoint/2010/main" val="40329821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26706-ABE7-1B7C-76A3-6ECE5F053B1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623D631-5292-FF6C-C835-4FEAE582762F}"/>
              </a:ext>
            </a:extLst>
          </p:cNvPr>
          <p:cNvSpPr>
            <a:spLocks noGrp="1"/>
          </p:cNvSpPr>
          <p:nvPr>
            <p:ph type="title"/>
          </p:nvPr>
        </p:nvSpPr>
        <p:spPr/>
        <p:txBody>
          <a:bodyPr/>
          <a:lstStyle/>
          <a:p>
            <a:endParaRPr lang="en-US" dirty="0"/>
          </a:p>
        </p:txBody>
      </p:sp>
      <p:pic>
        <p:nvPicPr>
          <p:cNvPr id="3" name="Content Placeholder 2" descr="A diagram of the holy spirit&#10;&#10;AI-generated content may be incorrect.">
            <a:extLst>
              <a:ext uri="{FF2B5EF4-FFF2-40B4-BE49-F238E27FC236}">
                <a16:creationId xmlns:a16="http://schemas.microsoft.com/office/drawing/2014/main" id="{55A5734B-82B1-0458-5E3C-4677E23B0DD7}"/>
              </a:ext>
            </a:extLst>
          </p:cNvPr>
          <p:cNvPicPr>
            <a:picLocks noGrp="1" noChangeAspect="1"/>
          </p:cNvPicPr>
          <p:nvPr>
            <p:ph idx="1"/>
          </p:nvPr>
        </p:nvPicPr>
        <p:blipFill>
          <a:blip r:embed="rId2"/>
          <a:stretch>
            <a:fillRect/>
          </a:stretch>
        </p:blipFill>
        <p:spPr>
          <a:xfrm>
            <a:off x="2500321" y="-8062"/>
            <a:ext cx="6900863" cy="6875399"/>
          </a:xfrm>
          <a:solidFill>
            <a:schemeClr val="bg1"/>
          </a:solidFill>
        </p:spPr>
      </p:pic>
    </p:spTree>
    <p:extLst>
      <p:ext uri="{BB962C8B-B14F-4D97-AF65-F5344CB8AC3E}">
        <p14:creationId xmlns:p14="http://schemas.microsoft.com/office/powerpoint/2010/main" val="27364038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66D477-139E-214E-D5A9-F8415754E05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52A412A-98B5-B32B-5C2F-89B0A2BB5A86}"/>
              </a:ext>
            </a:extLst>
          </p:cNvPr>
          <p:cNvSpPr>
            <a:spLocks noGrp="1"/>
          </p:cNvSpPr>
          <p:nvPr>
            <p:ph type="title"/>
          </p:nvPr>
        </p:nvSpPr>
        <p:spPr/>
        <p:txBody>
          <a:bodyPr/>
          <a:lstStyle/>
          <a:p>
            <a:endParaRPr lang="en-US" dirty="0"/>
          </a:p>
        </p:txBody>
      </p:sp>
      <p:sp>
        <p:nvSpPr>
          <p:cNvPr id="5" name="Content Placeholder 4">
            <a:extLst>
              <a:ext uri="{FF2B5EF4-FFF2-40B4-BE49-F238E27FC236}">
                <a16:creationId xmlns:a16="http://schemas.microsoft.com/office/drawing/2014/main" id="{7CF71401-AA40-2749-A08F-FFB821BBFA92}"/>
              </a:ext>
            </a:extLst>
          </p:cNvPr>
          <p:cNvSpPr>
            <a:spLocks noGrp="1"/>
          </p:cNvSpPr>
          <p:nvPr>
            <p:ph idx="1"/>
          </p:nvPr>
        </p:nvSpPr>
        <p:spPr>
          <a:xfrm>
            <a:off x="838200" y="1140030"/>
            <a:ext cx="10515600" cy="5352845"/>
          </a:xfrm>
        </p:spPr>
        <p:txBody>
          <a:bodyPr>
            <a:normAutofit/>
          </a:bodyPr>
          <a:lstStyle/>
          <a:p>
            <a:pPr marL="742950" indent="-742950">
              <a:buFont typeface="+mj-lt"/>
              <a:buAutoNum type="arabicPeriod" startAt="4"/>
            </a:pPr>
            <a:r>
              <a:rPr lang="en-US" sz="4000" b="1" dirty="0">
                <a:solidFill>
                  <a:schemeClr val="bg1"/>
                </a:solidFill>
              </a:rPr>
              <a:t>Glimpses of the Trinity:</a:t>
            </a:r>
          </a:p>
          <a:p>
            <a:pPr lvl="1"/>
            <a:r>
              <a:rPr lang="en-US" sz="4000" dirty="0">
                <a:solidFill>
                  <a:schemeClr val="bg1"/>
                </a:solidFill>
              </a:rPr>
              <a:t>First </a:t>
            </a:r>
            <a:r>
              <a:rPr lang="en-US" sz="4000" u="sng" dirty="0">
                <a:solidFill>
                  <a:schemeClr val="bg1"/>
                </a:solidFill>
              </a:rPr>
              <a:t>name</a:t>
            </a:r>
            <a:r>
              <a:rPr lang="en-US" sz="4000" dirty="0">
                <a:solidFill>
                  <a:schemeClr val="bg1"/>
                </a:solidFill>
              </a:rPr>
              <a:t> for God in the Bible is “Elohim” = the plural form of God -Genesis 1:1</a:t>
            </a:r>
          </a:p>
        </p:txBody>
      </p:sp>
    </p:spTree>
    <p:extLst>
      <p:ext uri="{BB962C8B-B14F-4D97-AF65-F5344CB8AC3E}">
        <p14:creationId xmlns:p14="http://schemas.microsoft.com/office/powerpoint/2010/main" val="31058104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526DE-AC30-F911-380F-DA4BF57E111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BE6CCA4-D9C0-0305-A26B-3BEEC6D3DBC1}"/>
              </a:ext>
            </a:extLst>
          </p:cNvPr>
          <p:cNvSpPr>
            <a:spLocks noGrp="1"/>
          </p:cNvSpPr>
          <p:nvPr>
            <p:ph type="title"/>
          </p:nvPr>
        </p:nvSpPr>
        <p:spPr/>
        <p:txBody>
          <a:bodyPr/>
          <a:lstStyle/>
          <a:p>
            <a:endParaRPr lang="en-US" dirty="0"/>
          </a:p>
        </p:txBody>
      </p:sp>
      <p:sp>
        <p:nvSpPr>
          <p:cNvPr id="5" name="Content Placeholder 4">
            <a:extLst>
              <a:ext uri="{FF2B5EF4-FFF2-40B4-BE49-F238E27FC236}">
                <a16:creationId xmlns:a16="http://schemas.microsoft.com/office/drawing/2014/main" id="{DD19D497-99BC-01ED-9911-D34AA22CC1D4}"/>
              </a:ext>
            </a:extLst>
          </p:cNvPr>
          <p:cNvSpPr>
            <a:spLocks noGrp="1"/>
          </p:cNvSpPr>
          <p:nvPr>
            <p:ph idx="1"/>
          </p:nvPr>
        </p:nvSpPr>
        <p:spPr>
          <a:xfrm>
            <a:off x="838200" y="1140030"/>
            <a:ext cx="10515600" cy="5352845"/>
          </a:xfrm>
        </p:spPr>
        <p:txBody>
          <a:bodyPr>
            <a:normAutofit/>
          </a:bodyPr>
          <a:lstStyle/>
          <a:p>
            <a:pPr marL="742950" indent="-742950">
              <a:buFont typeface="+mj-lt"/>
              <a:buAutoNum type="arabicPeriod" startAt="4"/>
            </a:pPr>
            <a:r>
              <a:rPr lang="en-US" sz="4000" b="1" dirty="0">
                <a:solidFill>
                  <a:schemeClr val="bg1"/>
                </a:solidFill>
              </a:rPr>
              <a:t>Glimpses of the Trinity:</a:t>
            </a:r>
          </a:p>
          <a:p>
            <a:pPr lvl="1"/>
            <a:r>
              <a:rPr lang="en-US" sz="4000" dirty="0">
                <a:solidFill>
                  <a:schemeClr val="bg1"/>
                </a:solidFill>
              </a:rPr>
              <a:t>First </a:t>
            </a:r>
            <a:r>
              <a:rPr lang="en-US" sz="4000" u="sng" dirty="0">
                <a:solidFill>
                  <a:schemeClr val="bg1"/>
                </a:solidFill>
              </a:rPr>
              <a:t>name</a:t>
            </a:r>
            <a:r>
              <a:rPr lang="en-US" sz="4000" dirty="0">
                <a:solidFill>
                  <a:schemeClr val="bg1"/>
                </a:solidFill>
              </a:rPr>
              <a:t> for God in the Bible is “Elohim” = the plural form of God -Genesis 1:1</a:t>
            </a:r>
          </a:p>
          <a:p>
            <a:pPr lvl="1"/>
            <a:r>
              <a:rPr lang="en-US" sz="4000" dirty="0">
                <a:solidFill>
                  <a:schemeClr val="bg1"/>
                </a:solidFill>
              </a:rPr>
              <a:t>Use of </a:t>
            </a:r>
            <a:r>
              <a:rPr lang="en-US" sz="4000" u="sng" dirty="0">
                <a:solidFill>
                  <a:schemeClr val="bg1"/>
                </a:solidFill>
              </a:rPr>
              <a:t>plural pronouns</a:t>
            </a:r>
            <a:r>
              <a:rPr lang="en-US" sz="4000" dirty="0">
                <a:solidFill>
                  <a:schemeClr val="bg1"/>
                </a:solidFill>
              </a:rPr>
              <a:t> – God speaks of Himself as “Us” – Gen 1:26; 3:22; 11:7; Isa 6:8</a:t>
            </a:r>
          </a:p>
        </p:txBody>
      </p:sp>
    </p:spTree>
    <p:extLst>
      <p:ext uri="{BB962C8B-B14F-4D97-AF65-F5344CB8AC3E}">
        <p14:creationId xmlns:p14="http://schemas.microsoft.com/office/powerpoint/2010/main" val="25770061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62A07-F4E7-F14D-0F12-97818A6EF25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C42436E-5F5F-54D1-4153-3C2488DECDAA}"/>
              </a:ext>
            </a:extLst>
          </p:cNvPr>
          <p:cNvSpPr>
            <a:spLocks noGrp="1"/>
          </p:cNvSpPr>
          <p:nvPr>
            <p:ph type="title"/>
          </p:nvPr>
        </p:nvSpPr>
        <p:spPr/>
        <p:txBody>
          <a:bodyPr/>
          <a:lstStyle/>
          <a:p>
            <a:endParaRPr lang="en-US" dirty="0"/>
          </a:p>
        </p:txBody>
      </p:sp>
      <p:sp>
        <p:nvSpPr>
          <p:cNvPr id="5" name="Content Placeholder 4">
            <a:extLst>
              <a:ext uri="{FF2B5EF4-FFF2-40B4-BE49-F238E27FC236}">
                <a16:creationId xmlns:a16="http://schemas.microsoft.com/office/drawing/2014/main" id="{E4C27346-2FCE-C161-DEB1-24A24A31C988}"/>
              </a:ext>
            </a:extLst>
          </p:cNvPr>
          <p:cNvSpPr>
            <a:spLocks noGrp="1"/>
          </p:cNvSpPr>
          <p:nvPr>
            <p:ph idx="1"/>
          </p:nvPr>
        </p:nvSpPr>
        <p:spPr>
          <a:xfrm>
            <a:off x="838200" y="1140030"/>
            <a:ext cx="10515600" cy="5352845"/>
          </a:xfrm>
        </p:spPr>
        <p:txBody>
          <a:bodyPr>
            <a:normAutofit/>
          </a:bodyPr>
          <a:lstStyle/>
          <a:p>
            <a:pPr marL="742950" indent="-742950">
              <a:buFont typeface="+mj-lt"/>
              <a:buAutoNum type="arabicPeriod" startAt="4"/>
            </a:pPr>
            <a:r>
              <a:rPr lang="en-US" sz="4000" b="1" dirty="0">
                <a:solidFill>
                  <a:schemeClr val="bg1"/>
                </a:solidFill>
              </a:rPr>
              <a:t>Glimpses of the Trinity:</a:t>
            </a:r>
          </a:p>
          <a:p>
            <a:pPr lvl="1"/>
            <a:r>
              <a:rPr lang="en-US" sz="4000" dirty="0">
                <a:solidFill>
                  <a:schemeClr val="bg1"/>
                </a:solidFill>
              </a:rPr>
              <a:t>First </a:t>
            </a:r>
            <a:r>
              <a:rPr lang="en-US" sz="4000" u="sng" dirty="0">
                <a:solidFill>
                  <a:schemeClr val="bg1"/>
                </a:solidFill>
              </a:rPr>
              <a:t>name</a:t>
            </a:r>
            <a:r>
              <a:rPr lang="en-US" sz="4000" dirty="0">
                <a:solidFill>
                  <a:schemeClr val="bg1"/>
                </a:solidFill>
              </a:rPr>
              <a:t> for God in the Bible is “Elohim” = the plural form of God -Genesis 1:1</a:t>
            </a:r>
          </a:p>
          <a:p>
            <a:pPr lvl="1"/>
            <a:r>
              <a:rPr lang="en-US" sz="4000" dirty="0">
                <a:solidFill>
                  <a:schemeClr val="bg1"/>
                </a:solidFill>
              </a:rPr>
              <a:t>Use of </a:t>
            </a:r>
            <a:r>
              <a:rPr lang="en-US" sz="4000" u="sng" dirty="0">
                <a:solidFill>
                  <a:schemeClr val="bg1"/>
                </a:solidFill>
              </a:rPr>
              <a:t>plural pronouns</a:t>
            </a:r>
            <a:r>
              <a:rPr lang="en-US" sz="4000" dirty="0">
                <a:solidFill>
                  <a:schemeClr val="bg1"/>
                </a:solidFill>
              </a:rPr>
              <a:t> – God speaks of Himself as “Us” – Gen 1:26; 3:22; 11:7; Isa 6:8</a:t>
            </a:r>
          </a:p>
          <a:p>
            <a:pPr lvl="1"/>
            <a:r>
              <a:rPr lang="en-US" sz="4000" dirty="0">
                <a:solidFill>
                  <a:schemeClr val="bg1"/>
                </a:solidFill>
              </a:rPr>
              <a:t>A believer is baptized in the ”name of the Father, and the Son, and the Holy Spirit” (“name” is singular)</a:t>
            </a:r>
          </a:p>
        </p:txBody>
      </p:sp>
    </p:spTree>
    <p:extLst>
      <p:ext uri="{BB962C8B-B14F-4D97-AF65-F5344CB8AC3E}">
        <p14:creationId xmlns:p14="http://schemas.microsoft.com/office/powerpoint/2010/main" val="5086913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4B9C49-DF34-2223-21DB-AA730A2BD09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CFB5D31-E9DA-C010-7206-5E10DB8EFD6F}"/>
              </a:ext>
            </a:extLst>
          </p:cNvPr>
          <p:cNvSpPr>
            <a:spLocks noGrp="1"/>
          </p:cNvSpPr>
          <p:nvPr>
            <p:ph type="title"/>
          </p:nvPr>
        </p:nvSpPr>
        <p:spPr/>
        <p:txBody>
          <a:bodyPr/>
          <a:lstStyle/>
          <a:p>
            <a:endParaRPr lang="en-US" dirty="0"/>
          </a:p>
        </p:txBody>
      </p:sp>
      <p:sp>
        <p:nvSpPr>
          <p:cNvPr id="5" name="Content Placeholder 4">
            <a:extLst>
              <a:ext uri="{FF2B5EF4-FFF2-40B4-BE49-F238E27FC236}">
                <a16:creationId xmlns:a16="http://schemas.microsoft.com/office/drawing/2014/main" id="{1D9A34EF-A012-ACB7-5054-846B49AF6F90}"/>
              </a:ext>
            </a:extLst>
          </p:cNvPr>
          <p:cNvSpPr>
            <a:spLocks noGrp="1"/>
          </p:cNvSpPr>
          <p:nvPr>
            <p:ph idx="1"/>
          </p:nvPr>
        </p:nvSpPr>
        <p:spPr>
          <a:xfrm>
            <a:off x="838200" y="1140030"/>
            <a:ext cx="10515600" cy="5352845"/>
          </a:xfrm>
        </p:spPr>
        <p:txBody>
          <a:bodyPr>
            <a:normAutofit/>
          </a:bodyPr>
          <a:lstStyle/>
          <a:p>
            <a:pPr marL="742950" indent="-742950">
              <a:buFont typeface="+mj-lt"/>
              <a:buAutoNum type="arabicPeriod" startAt="4"/>
            </a:pPr>
            <a:r>
              <a:rPr lang="en-US" sz="4000" b="1" dirty="0">
                <a:solidFill>
                  <a:schemeClr val="bg1"/>
                </a:solidFill>
              </a:rPr>
              <a:t>Glimpses of the Trinity:</a:t>
            </a:r>
          </a:p>
          <a:p>
            <a:pPr lvl="1"/>
            <a:r>
              <a:rPr lang="en-US" sz="4000" dirty="0">
                <a:solidFill>
                  <a:schemeClr val="bg1"/>
                </a:solidFill>
              </a:rPr>
              <a:t>Paul’s prayer in II Cor 13:14 “The grace of of our Lord Jesus Christ, and the love of God, and the fellowship of the Holy Spirit”</a:t>
            </a:r>
          </a:p>
        </p:txBody>
      </p:sp>
    </p:spTree>
    <p:extLst>
      <p:ext uri="{BB962C8B-B14F-4D97-AF65-F5344CB8AC3E}">
        <p14:creationId xmlns:p14="http://schemas.microsoft.com/office/powerpoint/2010/main" val="3361549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270F2-BE20-C48A-1311-9C8BD3AAEF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78C922-27E2-B9F8-686B-0857D50DC5D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3B7EE56-051D-C3F2-09F8-66DC00D70DC2}"/>
              </a:ext>
            </a:extLst>
          </p:cNvPr>
          <p:cNvSpPr>
            <a:spLocks noGrp="1"/>
          </p:cNvSpPr>
          <p:nvPr>
            <p:ph idx="1"/>
          </p:nvPr>
        </p:nvSpPr>
        <p:spPr/>
        <p:txBody>
          <a:bodyPr>
            <a:normAutofit/>
          </a:bodyPr>
          <a:lstStyle/>
          <a:p>
            <a:pPr marL="0">
              <a:buNone/>
            </a:pPr>
            <a:r>
              <a:rPr lang="en-US" sz="4000" dirty="0">
                <a:solidFill>
                  <a:schemeClr val="bg1"/>
                </a:solidFill>
                <a:latin typeface="Avenir Next" panose="020B0503020202020204" pitchFamily="34" charset="0"/>
              </a:rPr>
              <a:t>“The </a:t>
            </a:r>
            <a:r>
              <a:rPr lang="en-US" sz="4000" b="1" dirty="0">
                <a:solidFill>
                  <a:schemeClr val="bg1"/>
                </a:solidFill>
                <a:latin typeface="Avenir Next" panose="020B0503020202020204" pitchFamily="34" charset="0"/>
              </a:rPr>
              <a:t>Way</a:t>
            </a:r>
            <a:r>
              <a:rPr lang="en-US" sz="4000" dirty="0">
                <a:solidFill>
                  <a:schemeClr val="bg1"/>
                </a:solidFill>
                <a:latin typeface="Avenir Next" panose="020B0503020202020204" pitchFamily="34" charset="0"/>
              </a:rPr>
              <a:t>” = </a:t>
            </a:r>
            <a:r>
              <a:rPr lang="en-US" sz="4000" u="sng" dirty="0">
                <a:solidFill>
                  <a:schemeClr val="bg1"/>
                </a:solidFill>
                <a:latin typeface="Avenir Next" panose="020B0503020202020204" pitchFamily="34" charset="0"/>
              </a:rPr>
              <a:t>a traveled road</a:t>
            </a:r>
            <a:r>
              <a:rPr lang="en-US" sz="4000" dirty="0">
                <a:solidFill>
                  <a:schemeClr val="bg1"/>
                </a:solidFill>
                <a:latin typeface="Avenir Next" panose="020B0503020202020204" pitchFamily="34" charset="0"/>
              </a:rPr>
              <a:t>, </a:t>
            </a:r>
            <a:r>
              <a:rPr lang="en-US" sz="4000" u="sng" dirty="0">
                <a:solidFill>
                  <a:schemeClr val="bg1"/>
                </a:solidFill>
                <a:latin typeface="Avenir Next" panose="020B0503020202020204" pitchFamily="34" charset="0"/>
              </a:rPr>
              <a:t>a worn path</a:t>
            </a:r>
          </a:p>
        </p:txBody>
      </p:sp>
    </p:spTree>
    <p:extLst>
      <p:ext uri="{BB962C8B-B14F-4D97-AF65-F5344CB8AC3E}">
        <p14:creationId xmlns:p14="http://schemas.microsoft.com/office/powerpoint/2010/main" val="9004586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947DE-B580-63CE-358D-639E69991BA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D1F7353-9E2A-C2F0-2860-2805ACD76ED3}"/>
              </a:ext>
            </a:extLst>
          </p:cNvPr>
          <p:cNvSpPr>
            <a:spLocks noGrp="1"/>
          </p:cNvSpPr>
          <p:nvPr>
            <p:ph type="title"/>
          </p:nvPr>
        </p:nvSpPr>
        <p:spPr/>
        <p:txBody>
          <a:bodyPr/>
          <a:lstStyle/>
          <a:p>
            <a:endParaRPr lang="en-US" dirty="0"/>
          </a:p>
        </p:txBody>
      </p:sp>
      <p:sp>
        <p:nvSpPr>
          <p:cNvPr id="5" name="Content Placeholder 4">
            <a:extLst>
              <a:ext uri="{FF2B5EF4-FFF2-40B4-BE49-F238E27FC236}">
                <a16:creationId xmlns:a16="http://schemas.microsoft.com/office/drawing/2014/main" id="{5E8AC2EE-0548-A7D0-C6EA-2A28A03D10DE}"/>
              </a:ext>
            </a:extLst>
          </p:cNvPr>
          <p:cNvSpPr>
            <a:spLocks noGrp="1"/>
          </p:cNvSpPr>
          <p:nvPr>
            <p:ph idx="1"/>
          </p:nvPr>
        </p:nvSpPr>
        <p:spPr>
          <a:xfrm>
            <a:off x="838200" y="1140030"/>
            <a:ext cx="10515600" cy="5352845"/>
          </a:xfrm>
        </p:spPr>
        <p:txBody>
          <a:bodyPr>
            <a:normAutofit/>
          </a:bodyPr>
          <a:lstStyle/>
          <a:p>
            <a:pPr marL="742950" indent="-742950">
              <a:buFont typeface="+mj-lt"/>
              <a:buAutoNum type="arabicPeriod" startAt="4"/>
            </a:pPr>
            <a:r>
              <a:rPr lang="en-US" sz="4000" b="1" dirty="0">
                <a:solidFill>
                  <a:schemeClr val="bg1"/>
                </a:solidFill>
              </a:rPr>
              <a:t>Glimpses of the Trinity:</a:t>
            </a:r>
          </a:p>
          <a:p>
            <a:pPr lvl="1"/>
            <a:r>
              <a:rPr lang="en-US" sz="4000" dirty="0">
                <a:solidFill>
                  <a:schemeClr val="bg1"/>
                </a:solidFill>
              </a:rPr>
              <a:t>Paul’s prayer in II Cor 13:14 “The grace of of our Lord Jesus Christ, and the love of God, and the fellowship of the Holy Spirit”</a:t>
            </a:r>
          </a:p>
          <a:p>
            <a:pPr lvl="1"/>
            <a:r>
              <a:rPr lang="en-US" sz="4000" dirty="0">
                <a:solidFill>
                  <a:schemeClr val="bg1"/>
                </a:solidFill>
              </a:rPr>
              <a:t>Jesus’ </a:t>
            </a:r>
            <a:r>
              <a:rPr lang="en-US" sz="4000" u="sng" dirty="0">
                <a:solidFill>
                  <a:schemeClr val="bg1"/>
                </a:solidFill>
              </a:rPr>
              <a:t>promise</a:t>
            </a:r>
            <a:r>
              <a:rPr lang="en-US" sz="4000" dirty="0">
                <a:solidFill>
                  <a:schemeClr val="bg1"/>
                </a:solidFill>
              </a:rPr>
              <a:t> to the disciples in John 14:16,17 – Jesus says he will ask the Father for the Spirit to be sent.</a:t>
            </a:r>
          </a:p>
        </p:txBody>
      </p:sp>
    </p:spTree>
    <p:extLst>
      <p:ext uri="{BB962C8B-B14F-4D97-AF65-F5344CB8AC3E}">
        <p14:creationId xmlns:p14="http://schemas.microsoft.com/office/powerpoint/2010/main" val="20616183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875D8F-F68B-9E7C-9C07-5C57187B91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255A988-38F6-0AB7-11D2-0CBF63B2A53A}"/>
              </a:ext>
            </a:extLst>
          </p:cNvPr>
          <p:cNvSpPr>
            <a:spLocks noGrp="1"/>
          </p:cNvSpPr>
          <p:nvPr>
            <p:ph type="title"/>
          </p:nvPr>
        </p:nvSpPr>
        <p:spPr/>
        <p:txBody>
          <a:bodyPr/>
          <a:lstStyle/>
          <a:p>
            <a:endParaRPr lang="en-US" dirty="0"/>
          </a:p>
        </p:txBody>
      </p:sp>
      <p:sp>
        <p:nvSpPr>
          <p:cNvPr id="5" name="Content Placeholder 4">
            <a:extLst>
              <a:ext uri="{FF2B5EF4-FFF2-40B4-BE49-F238E27FC236}">
                <a16:creationId xmlns:a16="http://schemas.microsoft.com/office/drawing/2014/main" id="{90E98973-A3E8-CED8-8B6D-6205EFD1C171}"/>
              </a:ext>
            </a:extLst>
          </p:cNvPr>
          <p:cNvSpPr>
            <a:spLocks noGrp="1"/>
          </p:cNvSpPr>
          <p:nvPr>
            <p:ph idx="1"/>
          </p:nvPr>
        </p:nvSpPr>
        <p:spPr>
          <a:xfrm>
            <a:off x="838200" y="1371600"/>
            <a:ext cx="10515600" cy="4805363"/>
          </a:xfrm>
        </p:spPr>
        <p:txBody>
          <a:bodyPr/>
          <a:lstStyle/>
          <a:p>
            <a:pPr marL="0" algn="ctr">
              <a:buNone/>
            </a:pPr>
            <a:r>
              <a:rPr lang="en-US" sz="4000" b="1" dirty="0">
                <a:solidFill>
                  <a:schemeClr val="bg1"/>
                </a:solidFill>
                <a:latin typeface="Avenir Next" panose="020B0503020202020204" pitchFamily="34" charset="0"/>
              </a:rPr>
              <a:t>10 TRUTHS </a:t>
            </a:r>
          </a:p>
          <a:p>
            <a:pPr marL="0" algn="ctr">
              <a:buNone/>
            </a:pPr>
            <a:r>
              <a:rPr lang="en-US" sz="4000" b="1" i="1" dirty="0">
                <a:solidFill>
                  <a:schemeClr val="bg1"/>
                </a:solidFill>
                <a:latin typeface="Avenir Next" panose="020B0503020202020204" pitchFamily="34" charset="0"/>
              </a:rPr>
              <a:t>EVERY</a:t>
            </a:r>
            <a:r>
              <a:rPr lang="en-US" sz="4000" b="1" dirty="0">
                <a:solidFill>
                  <a:schemeClr val="bg1"/>
                </a:solidFill>
                <a:latin typeface="Avenir Next" panose="020B0503020202020204" pitchFamily="34" charset="0"/>
              </a:rPr>
              <a:t> </a:t>
            </a:r>
          </a:p>
          <a:p>
            <a:pPr marL="0" algn="ctr">
              <a:buNone/>
            </a:pPr>
            <a:r>
              <a:rPr lang="en-US" sz="4000" b="1" dirty="0">
                <a:solidFill>
                  <a:schemeClr val="bg1"/>
                </a:solidFill>
                <a:latin typeface="Avenir Next" panose="020B0503020202020204" pitchFamily="34" charset="0"/>
              </a:rPr>
              <a:t>CHRISTIAN </a:t>
            </a:r>
          </a:p>
          <a:p>
            <a:pPr marL="0" algn="ctr">
              <a:buNone/>
            </a:pPr>
            <a:r>
              <a:rPr lang="en-US" sz="4000" i="1" dirty="0">
                <a:solidFill>
                  <a:schemeClr val="bg1"/>
                </a:solidFill>
                <a:latin typeface="Avenir Next" panose="020B0503020202020204" pitchFamily="34" charset="0"/>
              </a:rPr>
              <a:t>SHOULD KNOW</a:t>
            </a:r>
            <a:endParaRPr lang="en-US" sz="4000" b="1" i="1" dirty="0">
              <a:solidFill>
                <a:schemeClr val="bg1"/>
              </a:solidFill>
              <a:latin typeface="Avenir Next" panose="020B0503020202020204" pitchFamily="34" charset="0"/>
            </a:endParaRPr>
          </a:p>
          <a:p>
            <a:pPr marL="0" algn="ctr">
              <a:buNone/>
            </a:pPr>
            <a:endParaRPr lang="en-US" sz="2800" dirty="0">
              <a:solidFill>
                <a:schemeClr val="bg1"/>
              </a:solidFill>
              <a:latin typeface="Avenir Next" panose="020B0503020202020204" pitchFamily="34" charset="0"/>
            </a:endParaRPr>
          </a:p>
          <a:p>
            <a:pPr marL="0" algn="ctr">
              <a:buNone/>
            </a:pPr>
            <a:r>
              <a:rPr lang="en-US" sz="4000" dirty="0">
                <a:solidFill>
                  <a:schemeClr val="bg1"/>
                </a:solidFill>
                <a:latin typeface="Avenir Next" panose="020B0503020202020204" pitchFamily="34" charset="0"/>
              </a:rPr>
              <a:t>Dave Heisterkamp</a:t>
            </a:r>
          </a:p>
          <a:p>
            <a:endParaRPr lang="en-US" dirty="0"/>
          </a:p>
        </p:txBody>
      </p:sp>
    </p:spTree>
    <p:extLst>
      <p:ext uri="{BB962C8B-B14F-4D97-AF65-F5344CB8AC3E}">
        <p14:creationId xmlns:p14="http://schemas.microsoft.com/office/powerpoint/2010/main" val="4191903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EC770-1BD7-FD43-A789-E0E7E843F73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2547E03-B540-DC42-BE4F-16CCA4B74321}"/>
              </a:ext>
            </a:extLst>
          </p:cNvPr>
          <p:cNvSpPr>
            <a:spLocks noGrp="1"/>
          </p:cNvSpPr>
          <p:nvPr>
            <p:ph idx="1"/>
          </p:nvPr>
        </p:nvSpPr>
        <p:spPr/>
        <p:txBody>
          <a:bodyPr>
            <a:normAutofit/>
          </a:bodyPr>
          <a:lstStyle/>
          <a:p>
            <a:pPr marL="0">
              <a:buNone/>
            </a:pPr>
            <a:r>
              <a:rPr lang="en-US" sz="4000" b="1" dirty="0">
                <a:solidFill>
                  <a:schemeClr val="bg1"/>
                </a:solidFill>
              </a:rPr>
              <a:t>Jewish educational system</a:t>
            </a:r>
            <a:r>
              <a:rPr lang="en-US" sz="4000" dirty="0">
                <a:solidFill>
                  <a:schemeClr val="bg1"/>
                </a:solidFill>
              </a:rPr>
              <a:t>:</a:t>
            </a:r>
          </a:p>
        </p:txBody>
      </p:sp>
    </p:spTree>
    <p:extLst>
      <p:ext uri="{BB962C8B-B14F-4D97-AF65-F5344CB8AC3E}">
        <p14:creationId xmlns:p14="http://schemas.microsoft.com/office/powerpoint/2010/main" val="755771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EB098-BBC1-0EEA-2C5B-57ED2C23F9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2B61E0-EB17-7020-654A-3AA2C7721B3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FE8B3C1-D7ED-6002-21C6-E4D3A01B8054}"/>
              </a:ext>
            </a:extLst>
          </p:cNvPr>
          <p:cNvSpPr>
            <a:spLocks noGrp="1"/>
          </p:cNvSpPr>
          <p:nvPr>
            <p:ph idx="1"/>
          </p:nvPr>
        </p:nvSpPr>
        <p:spPr/>
        <p:txBody>
          <a:bodyPr>
            <a:normAutofit/>
          </a:bodyPr>
          <a:lstStyle/>
          <a:p>
            <a:pPr marL="0">
              <a:buNone/>
            </a:pPr>
            <a:r>
              <a:rPr lang="en-US" sz="4000" b="1" dirty="0">
                <a:solidFill>
                  <a:schemeClr val="bg1"/>
                </a:solidFill>
              </a:rPr>
              <a:t>Jewish educational system</a:t>
            </a:r>
            <a:r>
              <a:rPr lang="en-US" sz="4000" dirty="0">
                <a:solidFill>
                  <a:schemeClr val="bg1"/>
                </a:solidFill>
              </a:rPr>
              <a:t>:</a:t>
            </a:r>
          </a:p>
          <a:p>
            <a:pPr marL="1428750" lvl="2" indent="-742950">
              <a:buFont typeface="+mj-lt"/>
              <a:buAutoNum type="arabicPeriod"/>
            </a:pPr>
            <a:r>
              <a:rPr lang="en-US" sz="3600" dirty="0">
                <a:solidFill>
                  <a:schemeClr val="bg1"/>
                </a:solidFill>
              </a:rPr>
              <a:t>“House of the </a:t>
            </a:r>
            <a:r>
              <a:rPr lang="en-US" sz="3600" b="1" u="sng" dirty="0">
                <a:solidFill>
                  <a:schemeClr val="bg1"/>
                </a:solidFill>
              </a:rPr>
              <a:t>Book</a:t>
            </a:r>
            <a:r>
              <a:rPr lang="en-US" sz="3600" dirty="0">
                <a:solidFill>
                  <a:schemeClr val="bg1"/>
                </a:solidFill>
              </a:rPr>
              <a:t>” - between ages of 5-13 – memorize Torah</a:t>
            </a:r>
          </a:p>
        </p:txBody>
      </p:sp>
    </p:spTree>
    <p:extLst>
      <p:ext uri="{BB962C8B-B14F-4D97-AF65-F5344CB8AC3E}">
        <p14:creationId xmlns:p14="http://schemas.microsoft.com/office/powerpoint/2010/main" val="487295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D4462-8D71-448C-881C-AD523C8D4A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31EB4C-EDDC-8C76-8284-E874474DA1C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2152AB3-D01D-D9BD-1071-80FD24AA9D17}"/>
              </a:ext>
            </a:extLst>
          </p:cNvPr>
          <p:cNvSpPr>
            <a:spLocks noGrp="1"/>
          </p:cNvSpPr>
          <p:nvPr>
            <p:ph idx="1"/>
          </p:nvPr>
        </p:nvSpPr>
        <p:spPr/>
        <p:txBody>
          <a:bodyPr>
            <a:normAutofit/>
          </a:bodyPr>
          <a:lstStyle/>
          <a:p>
            <a:pPr marL="0">
              <a:buNone/>
            </a:pPr>
            <a:r>
              <a:rPr lang="en-US" sz="4000" b="1" dirty="0">
                <a:solidFill>
                  <a:schemeClr val="bg1"/>
                </a:solidFill>
              </a:rPr>
              <a:t>Jewish educational system</a:t>
            </a:r>
            <a:r>
              <a:rPr lang="en-US" sz="4000" dirty="0">
                <a:solidFill>
                  <a:schemeClr val="bg1"/>
                </a:solidFill>
              </a:rPr>
              <a:t>:</a:t>
            </a:r>
          </a:p>
          <a:p>
            <a:pPr marL="1428750" lvl="2" indent="-742950">
              <a:buFont typeface="+mj-lt"/>
              <a:buAutoNum type="arabicPeriod"/>
            </a:pPr>
            <a:r>
              <a:rPr lang="en-US" sz="3600" dirty="0">
                <a:solidFill>
                  <a:schemeClr val="bg1"/>
                </a:solidFill>
              </a:rPr>
              <a:t>“House of the </a:t>
            </a:r>
            <a:r>
              <a:rPr lang="en-US" sz="3600" b="1" u="sng" dirty="0">
                <a:solidFill>
                  <a:schemeClr val="bg1"/>
                </a:solidFill>
              </a:rPr>
              <a:t>Book</a:t>
            </a:r>
            <a:r>
              <a:rPr lang="en-US" sz="3600" dirty="0">
                <a:solidFill>
                  <a:schemeClr val="bg1"/>
                </a:solidFill>
              </a:rPr>
              <a:t>” - between ages of 5-13 – memorize Torah</a:t>
            </a:r>
          </a:p>
          <a:p>
            <a:pPr marL="1428750" lvl="2" indent="-742950">
              <a:buFont typeface="+mj-lt"/>
              <a:buAutoNum type="arabicPeriod"/>
            </a:pPr>
            <a:r>
              <a:rPr lang="en-US" sz="3600" dirty="0">
                <a:solidFill>
                  <a:schemeClr val="bg1"/>
                </a:solidFill>
              </a:rPr>
              <a:t>“House of </a:t>
            </a:r>
            <a:r>
              <a:rPr lang="en-US" sz="3600" b="1" u="sng" dirty="0">
                <a:solidFill>
                  <a:schemeClr val="bg1"/>
                </a:solidFill>
              </a:rPr>
              <a:t>Learning</a:t>
            </a:r>
            <a:r>
              <a:rPr lang="en-US" sz="3600" dirty="0">
                <a:solidFill>
                  <a:schemeClr val="bg1"/>
                </a:solidFill>
              </a:rPr>
              <a:t>” – between ages of 13-17 memorize much of  OT</a:t>
            </a:r>
          </a:p>
        </p:txBody>
      </p:sp>
    </p:spTree>
    <p:extLst>
      <p:ext uri="{BB962C8B-B14F-4D97-AF65-F5344CB8AC3E}">
        <p14:creationId xmlns:p14="http://schemas.microsoft.com/office/powerpoint/2010/main" val="10838264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12571</TotalTime>
  <Words>1672</Words>
  <Application>Microsoft Macintosh PowerPoint</Application>
  <PresentationFormat>Widescreen</PresentationFormat>
  <Paragraphs>177</Paragraphs>
  <Slides>61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61</vt:i4>
      </vt:variant>
    </vt:vector>
  </HeadingPairs>
  <TitlesOfParts>
    <vt:vector size="68" baseType="lpstr">
      <vt:lpstr>Arial</vt:lpstr>
      <vt:lpstr>Avenir Next</vt:lpstr>
      <vt:lpstr>Calibri</vt:lpstr>
      <vt:lpstr>Calibri Light</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Preston Young</dc:creator>
  <cp:lastModifiedBy>Dave Heisterkamp</cp:lastModifiedBy>
  <cp:revision>30</cp:revision>
  <dcterms:created xsi:type="dcterms:W3CDTF">2021-01-31T01:38:30Z</dcterms:created>
  <dcterms:modified xsi:type="dcterms:W3CDTF">2025-07-14T14:05:39Z</dcterms:modified>
</cp:coreProperties>
</file>