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1" r:id="rId2"/>
    <p:sldId id="332" r:id="rId3"/>
    <p:sldId id="333" r:id="rId4"/>
    <p:sldId id="334" r:id="rId5"/>
    <p:sldId id="335" r:id="rId6"/>
    <p:sldId id="336" r:id="rId7"/>
    <p:sldId id="337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AB00"/>
    <a:srgbClr val="A97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68"/>
    <p:restoredTop sz="94757"/>
  </p:normalViewPr>
  <p:slideViewPr>
    <p:cSldViewPr snapToGrid="0" snapToObjects="1">
      <p:cViewPr>
        <p:scale>
          <a:sx n="101" d="100"/>
          <a:sy n="101" d="100"/>
        </p:scale>
        <p:origin x="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22B7-7CE6-1E49-8833-30E3D46E2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6C039-70EA-B840-BB4F-9CC97CE36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EEF7D-7C56-CD47-95BA-105EBCB9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83B43-18B5-CD4B-B8FD-0B7AE74B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F9CDD-7DDF-C14D-9876-AF08CD6E6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30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B4221-F813-FA43-A842-AF7B1F29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6F0DC9-723A-FB49-8268-8CDDB84E6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D781F-A790-0D4C-AA66-2DBBCBA4D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BD9EB-BAC3-AB4B-918C-F5E17663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D4B0E-A488-C647-886E-A0232C88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5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BF69C-1E4C-D94B-9994-3AE7A8A406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EE4607-20E3-B340-9AD9-19D380E95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7B7F-60A5-B24A-A9E0-84857F534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DABEC-CFA3-824C-A467-B3ED1BEC0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923F0-0D25-2D48-AB60-DD5EB94B4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03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78BFE-9DE7-E948-BD0A-92501DABB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F398B-B77F-C349-92FA-D977D5AC6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8B1B1-68D9-8049-BEA3-261554E33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02B56-F1D2-7742-B9E4-381AF16E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270B4-0B91-5946-8F15-C72991869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44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1B9B5-3922-BE4D-AC84-2A029B2C2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0141B-CCB8-E348-B5E7-C13C32D21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6C8E2-8755-4542-A62F-F24937E57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4B0CF-83D6-8A4A-A350-A459D867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36A1B-4D8A-0749-97F1-E0BC04FDA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3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8726F-C6AC-E647-A265-22FC92E6F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5562E-DF73-2C42-AE62-CA043BBCF4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F9F6D-BC5F-6E4D-9F18-FC98CBB2F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AA843-1D4A-E347-81B1-B2E34AF39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BCC6F-242E-224F-878C-C9F24D38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CB981-C781-9B42-8F9E-190B62360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54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9584A-B0E4-2B44-9C3F-5BFFFDE4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19A44-A7C9-9846-B99E-B1F21F6AF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94CCA-E840-F24A-A0AE-8AD71115F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5C73F9-43C5-CC46-A791-1588A1EAC1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224ED-3C27-074D-A03D-F7221D194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E7A0A7-756A-B048-BFE8-DF67823C2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EC0C2-59DD-7F42-A282-8FCE4A9E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2AA31F-0DCE-0F4C-8DBA-0D653DE4B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74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5BDAE-0B65-F94A-AEB5-214D6E3F8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6A342D-3CD8-5243-9971-9DA8401BE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BEE1C-969A-4947-BA7A-6604F8F8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956CD-CC77-E746-AD62-A6ACCD2A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0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747CD-4AF5-114E-A63B-27C61F9D7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A78FEC-BBA7-D64F-8DEA-E8AF021BA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BD45C-0246-3945-90B3-D46D9B87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443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9DA5D-F688-7B46-9AD2-21D175973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B7016-B857-B94B-B6A5-AB5D2613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59684-8EBE-CE4D-9B3A-11E3089A6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D8BB4-EF7E-2A4F-AF0E-4992ECD2D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58377-7D65-6745-9029-9493729B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5F0ED-B0B9-5545-9E89-69950C7B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68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2C5CD-FBE1-D248-B40C-D603E0F0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E5D4F2-05A1-554A-8A3E-5C03C4295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BDBEB-6E17-4942-90D3-20C9EBEC7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1A0F-E92B-6441-A791-A5719B20D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79708-96E4-F045-B118-25BD269FC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340F3-C273-FB4F-A62B-A9C660D51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1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A22D89-AA06-D44F-8FE7-AC686B059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2ACDE-C340-F44C-BE36-3AE160FE2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75AD5-C7E4-2246-A2BF-96D0DDA00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1BBAA-25F7-2245-AF17-D370482E983E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B6DC-7556-144F-9D9B-5815B2D116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7F645-D76E-7647-81F0-F7B7BA74B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C1A81-A4B9-0F4A-B24E-8ABCA579FE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3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75D8F-F68B-9E7C-9C07-5C57187B9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55A988-38F6-0AB7-11D2-0CBF63B2A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E98973-A3E8-CED8-8B6D-6205EFD1C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venir Next" panose="020B0503020202020204" pitchFamily="34" charset="0"/>
              </a:rPr>
              <a:t>10 TRUTHS </a:t>
            </a:r>
          </a:p>
          <a:p>
            <a:pPr marL="0" algn="ctr">
              <a:buNone/>
            </a:pPr>
            <a:r>
              <a:rPr lang="en-US" sz="4000" b="1" i="1" dirty="0">
                <a:solidFill>
                  <a:srgbClr val="FFFFFF"/>
                </a:solidFill>
                <a:latin typeface="Avenir Next" panose="020B0503020202020204" pitchFamily="34" charset="0"/>
              </a:rPr>
              <a:t>EVERY</a:t>
            </a:r>
            <a:r>
              <a:rPr lang="en-US" sz="4000" b="1" dirty="0">
                <a:solidFill>
                  <a:srgbClr val="FFFFFF"/>
                </a:solidFill>
                <a:latin typeface="Avenir Next" panose="020B0503020202020204" pitchFamily="34" charset="0"/>
              </a:rPr>
              <a:t> </a:t>
            </a:r>
          </a:p>
          <a:p>
            <a:pPr marL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venir Next" panose="020B0503020202020204" pitchFamily="34" charset="0"/>
              </a:rPr>
              <a:t>CHRISTIAN </a:t>
            </a:r>
          </a:p>
          <a:p>
            <a:pPr marL="0" algn="ctr">
              <a:buNone/>
            </a:pPr>
            <a:r>
              <a:rPr lang="en-US" sz="4000" i="1" dirty="0">
                <a:solidFill>
                  <a:srgbClr val="FFFFFF"/>
                </a:solidFill>
                <a:latin typeface="Avenir Next" panose="020B0503020202020204" pitchFamily="34" charset="0"/>
              </a:rPr>
              <a:t>SHOULD KNOW</a:t>
            </a:r>
            <a:endParaRPr lang="en-US" sz="4000" b="1" i="1" dirty="0">
              <a:solidFill>
                <a:schemeClr val="bg1"/>
              </a:solidFill>
              <a:latin typeface="Avenir Next" panose="020B0503020202020204" pitchFamily="34" charset="0"/>
            </a:endParaRPr>
          </a:p>
          <a:p>
            <a:pPr marL="0" algn="ctr">
              <a:buNone/>
            </a:pPr>
            <a:endParaRPr lang="en-US" sz="2800" dirty="0">
              <a:solidFill>
                <a:schemeClr val="bg1"/>
              </a:solidFill>
              <a:latin typeface="Avenir Next" panose="020B0503020202020204" pitchFamily="34" charset="0"/>
            </a:endParaRPr>
          </a:p>
          <a:p>
            <a:pPr marL="0" algn="ctr">
              <a:buNone/>
            </a:pPr>
            <a:r>
              <a:rPr lang="en-US" sz="4000" dirty="0">
                <a:solidFill>
                  <a:srgbClr val="FFFFFF"/>
                </a:solidFill>
                <a:latin typeface="Avenir Next" panose="020B0503020202020204" pitchFamily="34" charset="0"/>
              </a:rPr>
              <a:t>Japheth Froah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903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The Doctrine of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Hamartiology: the doctrine of </a:t>
            </a:r>
            <a:r>
              <a:rPr lang="en-US" b="1" dirty="0">
                <a:solidFill>
                  <a:srgbClr val="FFFFFF"/>
                </a:solidFill>
              </a:rPr>
              <a:t>ORIGINAL SIN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Sin explains what broke creation, </a:t>
            </a:r>
            <a:r>
              <a:rPr lang="en-US" b="1" dirty="0">
                <a:solidFill>
                  <a:srgbClr val="FFFFFF"/>
                </a:solidFill>
              </a:rPr>
              <a:t>HUMANITY</a:t>
            </a:r>
            <a:r>
              <a:rPr dirty="0">
                <a:solidFill>
                  <a:srgbClr val="FFFFFF"/>
                </a:solidFill>
              </a:rPr>
              <a:t>, and our relationship with God.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Sin is </a:t>
            </a:r>
            <a:r>
              <a:rPr lang="en-US" b="1" dirty="0">
                <a:solidFill>
                  <a:srgbClr val="FFFFFF"/>
                </a:solidFill>
              </a:rPr>
              <a:t>UNIVERSAL</a:t>
            </a:r>
            <a:r>
              <a:rPr dirty="0">
                <a:solidFill>
                  <a:srgbClr val="FFFFFF"/>
                </a:solidFill>
              </a:rPr>
              <a:t> and </a:t>
            </a:r>
            <a:r>
              <a:rPr lang="en-US" b="1" dirty="0">
                <a:solidFill>
                  <a:srgbClr val="FFFFFF"/>
                </a:solidFill>
              </a:rPr>
              <a:t>PERSONAL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Adam was our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REPRESENTATIVE</a:t>
            </a:r>
            <a:r>
              <a:rPr dirty="0">
                <a:solidFill>
                  <a:srgbClr val="FFFFFF"/>
                </a:solidFill>
              </a:rPr>
              <a:t>; when he sinned, we all sinned.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Romans 5:12–14 teaches we all have 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SIN NATURE</a:t>
            </a:r>
            <a:r>
              <a:rPr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What does culture teach about sin vs. what the Bible teaches?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Which has history confirmed more often?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The Fall and Consequences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Genesis 3 – describes the likeness of man and how all </a:t>
            </a:r>
            <a:r>
              <a:rPr lang="en-US" b="1" dirty="0">
                <a:solidFill>
                  <a:srgbClr val="FFFFFF"/>
                </a:solidFill>
              </a:rPr>
              <a:t>CREATION</a:t>
            </a:r>
            <a:r>
              <a:rPr dirty="0">
                <a:solidFill>
                  <a:srgbClr val="FFFFFF"/>
                </a:solidFill>
              </a:rPr>
              <a:t> groans.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Romans 8:20–22 – creation was subjected to </a:t>
            </a:r>
            <a:r>
              <a:rPr lang="en-US" b="1" dirty="0">
                <a:solidFill>
                  <a:srgbClr val="FFFFFF"/>
                </a:solidFill>
              </a:rPr>
              <a:t>FUTILITY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Sin is </a:t>
            </a:r>
            <a:r>
              <a:rPr lang="en-US" b="1" dirty="0">
                <a:solidFill>
                  <a:srgbClr val="FFFFFF"/>
                </a:solidFill>
              </a:rPr>
              <a:t>REBELLION </a:t>
            </a:r>
            <a:r>
              <a:rPr dirty="0">
                <a:solidFill>
                  <a:srgbClr val="FFFFFF"/>
                </a:solidFill>
              </a:rPr>
              <a:t>against God.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Consequences of sin include: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  a. </a:t>
            </a:r>
            <a:r>
              <a:rPr lang="en-US" b="1" dirty="0">
                <a:solidFill>
                  <a:srgbClr val="FFFFFF"/>
                </a:solidFill>
              </a:rPr>
              <a:t>EXILE </a:t>
            </a:r>
            <a:r>
              <a:rPr lang="en-US" dirty="0">
                <a:solidFill>
                  <a:srgbClr val="FFFFFF"/>
                </a:solidFill>
              </a:rPr>
              <a:t>(C</a:t>
            </a:r>
            <a:r>
              <a:rPr dirty="0">
                <a:solidFill>
                  <a:srgbClr val="FFFFFF"/>
                </a:solidFill>
              </a:rPr>
              <a:t>ol. 1:21-23)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  b. </a:t>
            </a:r>
            <a:r>
              <a:rPr lang="en-US" b="1" dirty="0">
                <a:solidFill>
                  <a:srgbClr val="FFFFFF"/>
                </a:solidFill>
              </a:rPr>
              <a:t>DEPRAVITY </a:t>
            </a:r>
            <a:endParaRPr lang="en-US" dirty="0">
              <a:solidFill>
                <a:srgbClr val="FFFFFF"/>
              </a:solidFill>
            </a:endParaRP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  c. </a:t>
            </a:r>
            <a:r>
              <a:rPr lang="en-US" b="1" dirty="0">
                <a:solidFill>
                  <a:srgbClr val="FFFFFF"/>
                </a:solidFill>
              </a:rPr>
              <a:t>DEATH</a:t>
            </a:r>
            <a:r>
              <a:rPr dirty="0">
                <a:solidFill>
                  <a:srgbClr val="FFFFFF"/>
                </a:solidFill>
              </a:rPr>
              <a:t> (Rom. 6:23)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The Nature of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Romans 3:23 – all have </a:t>
            </a:r>
            <a:r>
              <a:rPr lang="en-US" b="1" dirty="0">
                <a:solidFill>
                  <a:srgbClr val="FFFFFF"/>
                </a:solidFill>
              </a:rPr>
              <a:t>SINNED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We are not only born with sin, we are </a:t>
            </a:r>
            <a:r>
              <a:rPr lang="en-US" b="1" dirty="0">
                <a:solidFill>
                  <a:srgbClr val="FFFFFF"/>
                </a:solidFill>
              </a:rPr>
              <a:t>RESPONSIBLE</a:t>
            </a:r>
            <a:r>
              <a:rPr dirty="0">
                <a:solidFill>
                  <a:srgbClr val="FFFFFF"/>
                </a:solidFill>
              </a:rPr>
              <a:t> for it.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“The fall destroys our ability to </a:t>
            </a:r>
            <a:r>
              <a:rPr lang="en-US" b="1" dirty="0">
                <a:solidFill>
                  <a:srgbClr val="FFFFFF"/>
                </a:solidFill>
              </a:rPr>
              <a:t>NOT SIN</a:t>
            </a:r>
            <a:r>
              <a:rPr dirty="0">
                <a:solidFill>
                  <a:srgbClr val="FFFFFF"/>
                </a:solidFill>
              </a:rPr>
              <a:t>; the cross restores it.”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Sin affects </a:t>
            </a:r>
            <a:r>
              <a:rPr lang="en-US" b="1" dirty="0">
                <a:solidFill>
                  <a:srgbClr val="FFFFFF"/>
                </a:solidFill>
              </a:rPr>
              <a:t>EVERY PART OF OUR BEING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Psalm 51 – “Against you and you only have 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SINNED</a:t>
            </a:r>
            <a:r>
              <a:rPr dirty="0">
                <a:solidFill>
                  <a:srgbClr val="FFFFFF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Punishment and Hope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Sin leads to eternal </a:t>
            </a:r>
            <a:r>
              <a:rPr lang="en-US" b="1" dirty="0">
                <a:solidFill>
                  <a:srgbClr val="FFFFFF"/>
                </a:solidFill>
              </a:rPr>
              <a:t>SEPARATION</a:t>
            </a:r>
            <a:r>
              <a:rPr dirty="0">
                <a:solidFill>
                  <a:srgbClr val="FFFFFF"/>
                </a:solidFill>
              </a:rPr>
              <a:t> from God.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Romans 5:18–19 – Adam’s disobedience brought death; Christ’s obedience brings </a:t>
            </a:r>
            <a:r>
              <a:rPr lang="en-US" b="1" dirty="0">
                <a:solidFill>
                  <a:srgbClr val="FFFFFF"/>
                </a:solidFill>
              </a:rPr>
              <a:t>ETERNAL LIFE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Our view of sin shapes our view of the </a:t>
            </a:r>
            <a:r>
              <a:rPr lang="en-US" b="1" dirty="0">
                <a:solidFill>
                  <a:srgbClr val="FFFFFF"/>
                </a:solidFill>
              </a:rPr>
              <a:t>GOSPEL</a:t>
            </a:r>
            <a:r>
              <a:rPr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Have you underestimated the seriousness of sin?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What does your view of sin reveal about how you see God?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How do you experience creation groaning?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How does understanding sin deepen your gratitude for Christ?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Segment 1 – Chapter Five: Who We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The Doctrine of Humanity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“The doctrine of </a:t>
            </a:r>
            <a:r>
              <a:rPr lang="en-US" b="1" dirty="0">
                <a:solidFill>
                  <a:srgbClr val="FFFFFF"/>
                </a:solidFill>
              </a:rPr>
              <a:t>ANTHROPOLOGY </a:t>
            </a:r>
            <a:r>
              <a:rPr dirty="0">
                <a:solidFill>
                  <a:srgbClr val="FFFFFF"/>
                </a:solidFill>
              </a:rPr>
              <a:t>establishes the intrinsic value and essential purpose of every human being.” (p. 84)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Your identity is not based on what you or the world says, but on what </a:t>
            </a:r>
            <a:r>
              <a:rPr lang="en-US" b="1" dirty="0">
                <a:solidFill>
                  <a:srgbClr val="FFFFFF"/>
                </a:solidFill>
              </a:rPr>
              <a:t>GOD</a:t>
            </a:r>
            <a:r>
              <a:rPr dirty="0">
                <a:solidFill>
                  <a:srgbClr val="FFFFFF"/>
                </a:solidFill>
              </a:rPr>
              <a:t> says about you.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“To know God rightly, we must also understand who we are as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HUMANS</a:t>
            </a:r>
            <a:r>
              <a:rPr dirty="0">
                <a:solidFill>
                  <a:srgbClr val="FFFFFF"/>
                </a:solidFill>
              </a:rPr>
              <a:t>.” (p. 85)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Your identity is not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CREATED </a:t>
            </a:r>
            <a:r>
              <a:rPr lang="en-US" dirty="0">
                <a:solidFill>
                  <a:srgbClr val="FFFFFF"/>
                </a:solidFill>
              </a:rPr>
              <a:t>it is </a:t>
            </a:r>
            <a:r>
              <a:rPr lang="en-US" b="1" dirty="0">
                <a:solidFill>
                  <a:srgbClr val="FFFFFF"/>
                </a:solidFill>
              </a:rPr>
              <a:t>RECEIVED </a:t>
            </a:r>
            <a:r>
              <a:rPr lang="en-US" dirty="0">
                <a:solidFill>
                  <a:srgbClr val="FFFFFF"/>
                </a:solidFill>
              </a:rPr>
              <a:t>from God.</a:t>
            </a:r>
            <a:endParaRPr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In what ways do people take their identity into their own hands today?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How are you tempted to do the same?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Imago Dei – The Image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Genesis 1:26–28 – God created humans in His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IMAGE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Identity is something we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RECEIVE, </a:t>
            </a:r>
            <a:r>
              <a:rPr lang="en-US" dirty="0">
                <a:solidFill>
                  <a:srgbClr val="FFFFFF"/>
                </a:solidFill>
              </a:rPr>
              <a:t>not something we </a:t>
            </a:r>
            <a:r>
              <a:rPr lang="en-US" b="1" dirty="0">
                <a:solidFill>
                  <a:srgbClr val="FFFFFF"/>
                </a:solidFill>
              </a:rPr>
              <a:t>ACHIEVE 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“Our identity is </a:t>
            </a:r>
            <a:r>
              <a:rPr lang="en-US" b="1" dirty="0">
                <a:solidFill>
                  <a:srgbClr val="FFFFFF"/>
                </a:solidFill>
              </a:rPr>
              <a:t>RECIEVED</a:t>
            </a:r>
            <a:r>
              <a:rPr dirty="0">
                <a:solidFill>
                  <a:srgbClr val="FFFFFF"/>
                </a:solidFill>
              </a:rPr>
              <a:t>, not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ACHIEVED</a:t>
            </a:r>
            <a:r>
              <a:rPr dirty="0">
                <a:solidFill>
                  <a:srgbClr val="FFFFFF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The Image of God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The image of God includes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EMOTION, INTELLECT, </a:t>
            </a:r>
            <a:r>
              <a:rPr lang="en-US" dirty="0">
                <a:solidFill>
                  <a:srgbClr val="FFFFFF"/>
                </a:solidFill>
              </a:rPr>
              <a:t>and </a:t>
            </a:r>
            <a:r>
              <a:rPr lang="en-US" b="1" dirty="0">
                <a:solidFill>
                  <a:srgbClr val="FFFFFF"/>
                </a:solidFill>
              </a:rPr>
              <a:t>WILL.</a:t>
            </a:r>
            <a:endParaRPr dirty="0">
              <a:solidFill>
                <a:srgbClr val="FFFFFF"/>
              </a:solidFill>
            </a:endParaRP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It also includes a </a:t>
            </a:r>
            <a:r>
              <a:rPr lang="en-US" b="1" dirty="0">
                <a:solidFill>
                  <a:srgbClr val="FFFFFF"/>
                </a:solidFill>
              </a:rPr>
              <a:t>MORAL</a:t>
            </a:r>
            <a:r>
              <a:rPr dirty="0">
                <a:solidFill>
                  <a:srgbClr val="FFFFFF"/>
                </a:solidFill>
              </a:rPr>
              <a:t> element (Eph. 4:24; Rom. 2:12–15).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The image of God is not </a:t>
            </a:r>
            <a:r>
              <a:rPr lang="en-US" b="1" dirty="0">
                <a:solidFill>
                  <a:srgbClr val="FFFFFF"/>
                </a:solidFill>
              </a:rPr>
              <a:t>REMOVED </a:t>
            </a:r>
            <a:r>
              <a:rPr dirty="0">
                <a:solidFill>
                  <a:srgbClr val="FFFFFF"/>
                </a:solidFill>
              </a:rPr>
              <a:t>after the Fall (Gen. 9:6; James 3:9).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“Humans are the </a:t>
            </a:r>
            <a:r>
              <a:rPr lang="en-US" b="1" dirty="0">
                <a:solidFill>
                  <a:srgbClr val="FFFFFF"/>
                </a:solidFill>
              </a:rPr>
              <a:t>IMAGE</a:t>
            </a:r>
            <a:r>
              <a:rPr dirty="0">
                <a:solidFill>
                  <a:srgbClr val="FFFFFF"/>
                </a:solidFill>
              </a:rPr>
              <a:t> of God.” (p. 89)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Every human has divine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DIGNITY, VALUE, </a:t>
            </a:r>
            <a:r>
              <a:rPr lang="en-US" dirty="0">
                <a:solidFill>
                  <a:srgbClr val="FFFFFF"/>
                </a:solidFill>
              </a:rPr>
              <a:t>and </a:t>
            </a:r>
            <a:r>
              <a:rPr lang="en-US" b="1" dirty="0">
                <a:solidFill>
                  <a:srgbClr val="FFFFFF"/>
                </a:solidFill>
              </a:rPr>
              <a:t>WORTH.</a:t>
            </a:r>
            <a:endParaRPr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The Make-Up of Mankind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God designed us with both </a:t>
            </a:r>
            <a:r>
              <a:rPr lang="en-US" b="1" dirty="0">
                <a:solidFill>
                  <a:srgbClr val="FFFFFF"/>
                </a:solidFill>
              </a:rPr>
              <a:t>BODY</a:t>
            </a:r>
            <a:r>
              <a:rPr dirty="0">
                <a:solidFill>
                  <a:srgbClr val="FFFFFF"/>
                </a:solidFill>
              </a:rPr>
              <a:t> and </a:t>
            </a:r>
            <a:r>
              <a:rPr lang="en-US" b="1" dirty="0">
                <a:solidFill>
                  <a:srgbClr val="FFFFFF"/>
                </a:solidFill>
              </a:rPr>
              <a:t>SOUL</a:t>
            </a:r>
            <a:r>
              <a:rPr dirty="0">
                <a:solidFill>
                  <a:srgbClr val="FFFFFF"/>
                </a:solidFill>
              </a:rPr>
              <a:t>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“Humanity is the place where the </a:t>
            </a:r>
            <a:r>
              <a:rPr lang="en-US" b="1" dirty="0">
                <a:solidFill>
                  <a:srgbClr val="FFFFFF"/>
                </a:solidFill>
              </a:rPr>
              <a:t>PHYSICAL</a:t>
            </a:r>
            <a:r>
              <a:rPr dirty="0">
                <a:solidFill>
                  <a:srgbClr val="FFFFFF"/>
                </a:solidFill>
              </a:rPr>
              <a:t> and </a:t>
            </a:r>
            <a:r>
              <a:rPr lang="en-US" b="1" dirty="0">
                <a:solidFill>
                  <a:srgbClr val="FFFFFF"/>
                </a:solidFill>
              </a:rPr>
              <a:t>SPIRITUAL</a:t>
            </a:r>
            <a:r>
              <a:rPr dirty="0">
                <a:solidFill>
                  <a:srgbClr val="FFFFFF"/>
                </a:solidFill>
              </a:rPr>
              <a:t> are joined together.”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Human sexuality is designed by our </a:t>
            </a:r>
            <a:r>
              <a:rPr lang="en-US" b="1" dirty="0">
                <a:solidFill>
                  <a:srgbClr val="FFFFFF"/>
                </a:solidFill>
              </a:rPr>
              <a:t>CREATOR</a:t>
            </a:r>
            <a:r>
              <a:rPr dirty="0">
                <a:solidFill>
                  <a:srgbClr val="FFFFFF"/>
                </a:solidFill>
              </a:rPr>
              <a:t> and reflects His image.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“Both male and female share equally in the status of divine </a:t>
            </a:r>
            <a:r>
              <a:rPr lang="en-US" b="1" dirty="0">
                <a:solidFill>
                  <a:srgbClr val="FFFFFF"/>
                </a:solidFill>
              </a:rPr>
              <a:t>IMAGE-BEARING</a:t>
            </a:r>
            <a:r>
              <a:rPr dirty="0">
                <a:solidFill>
                  <a:srgbClr val="FFFFFF"/>
                </a:solidFill>
              </a:rPr>
              <a:t>.” (p. 93)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Distorting sexuality is attempting to overturn God’s </a:t>
            </a:r>
            <a:r>
              <a:rPr lang="en-US" b="1" dirty="0">
                <a:solidFill>
                  <a:srgbClr val="FFFFFF"/>
                </a:solidFill>
              </a:rPr>
              <a:t>CREATED ORDER</a:t>
            </a:r>
            <a:r>
              <a:rPr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Personal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When have you failed to view someone as an image bearer?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Who are you most tempted to devalue and why?</a:t>
            </a:r>
          </a:p>
          <a:p>
            <a:pPr>
              <a:defRPr sz="2000"/>
            </a:pPr>
            <a:r>
              <a:rPr dirty="0">
                <a:solidFill>
                  <a:srgbClr val="FFFFFF"/>
                </a:solidFill>
              </a:rPr>
              <a:t>Have you ever failed to live like an image bearer of God?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FFFF"/>
                </a:solidFill>
              </a:rPr>
              <a:t>Segment 2 – Chapter Six:</a:t>
            </a:r>
            <a:br>
              <a:rPr lang="en-US" dirty="0">
                <a:solidFill>
                  <a:srgbClr val="FFFFFF"/>
                </a:solidFill>
              </a:rPr>
            </a:br>
            <a:r>
              <a:rPr dirty="0">
                <a:solidFill>
                  <a:srgbClr val="FFFFFF"/>
                </a:solidFill>
              </a:rPr>
              <a:t>What Went Wrong?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13417</TotalTime>
  <Words>622</Words>
  <Application>Microsoft Office PowerPoint</Application>
  <PresentationFormat>Widescreen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Avenir Next</vt:lpstr>
      <vt:lpstr>Calibri</vt:lpstr>
      <vt:lpstr>Calibri Light</vt:lpstr>
      <vt:lpstr>Office Theme</vt:lpstr>
      <vt:lpstr>PowerPoint Presentation</vt:lpstr>
      <vt:lpstr>Segment 1 – Chapter Five: Who We Are</vt:lpstr>
      <vt:lpstr>The Doctrine of Humanity</vt:lpstr>
      <vt:lpstr>Discussion</vt:lpstr>
      <vt:lpstr>Imago Dei – The Image of God</vt:lpstr>
      <vt:lpstr>The Image of God (continued)</vt:lpstr>
      <vt:lpstr>The Make-Up of Mankind</vt:lpstr>
      <vt:lpstr>Personal Reflection</vt:lpstr>
      <vt:lpstr>Segment 2 – Chapter Six: What Went Wrong?</vt:lpstr>
      <vt:lpstr>The Doctrine of Sin</vt:lpstr>
      <vt:lpstr>Discussion</vt:lpstr>
      <vt:lpstr>The Fall and Consequences</vt:lpstr>
      <vt:lpstr>The Nature of Sin</vt:lpstr>
      <vt:lpstr>Punishment and Hope</vt:lpstr>
      <vt:lpstr>Reflection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Preston Young</dc:creator>
  <cp:lastModifiedBy>jay froah</cp:lastModifiedBy>
  <cp:revision>32</cp:revision>
  <dcterms:created xsi:type="dcterms:W3CDTF">2021-01-31T01:38:30Z</dcterms:created>
  <dcterms:modified xsi:type="dcterms:W3CDTF">2025-07-28T12:26:04Z</dcterms:modified>
</cp:coreProperties>
</file>